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46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71" r:id="rId13"/>
    <p:sldId id="372" r:id="rId14"/>
    <p:sldId id="373" r:id="rId15"/>
    <p:sldId id="374" r:id="rId16"/>
    <p:sldId id="357" r:id="rId17"/>
    <p:sldId id="359" r:id="rId18"/>
    <p:sldId id="361" r:id="rId19"/>
    <p:sldId id="362" r:id="rId20"/>
    <p:sldId id="360" r:id="rId21"/>
    <p:sldId id="363" r:id="rId22"/>
    <p:sldId id="364" r:id="rId23"/>
    <p:sldId id="366" r:id="rId24"/>
    <p:sldId id="367" r:id="rId25"/>
    <p:sldId id="368" r:id="rId26"/>
    <p:sldId id="369" r:id="rId27"/>
    <p:sldId id="370" r:id="rId28"/>
    <p:sldId id="32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F9F"/>
    <a:srgbClr val="23215F"/>
    <a:srgbClr val="7030A0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6"/>
    <p:restoredTop sz="86338"/>
  </p:normalViewPr>
  <p:slideViewPr>
    <p:cSldViewPr snapToGrid="0" snapToObjects="1" showGuides="1">
      <p:cViewPr varScale="1">
        <p:scale>
          <a:sx n="87" d="100"/>
          <a:sy n="87" d="100"/>
        </p:scale>
        <p:origin x="232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38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45E3217-F9B6-1144-8C2B-669058BABE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CB675-F10E-D241-8557-4B31342863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D1712-478A-F648-B3C6-F762F8B38E66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A7C69-4809-C041-AC3F-8CD05C7C5B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B8B5E-89A9-8549-8BD6-D223BA95EC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FF64A-A4D3-8943-857A-E46BB9945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00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0DE4D-820D-2946-8B1B-29BABF01781D}" type="datetimeFigureOut">
              <a:rPr lang="en-US" smtClean="0"/>
              <a:t>8/9/22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6A5F7-BD1F-9743-91F1-3ADC7883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34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6A5F7-BD1F-9743-91F1-3ADC788365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9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6A5F7-BD1F-9743-91F1-3ADC788365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0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6A5F7-BD1F-9743-91F1-3ADC788365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28888"/>
            <a:ext cx="8796338" cy="1756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072" y="2613733"/>
            <a:ext cx="8116016" cy="137307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072" y="4510813"/>
            <a:ext cx="8116016" cy="11176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3AFDA6A-5412-3D40-8C2C-B40929213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80326" y="6273800"/>
            <a:ext cx="3132218" cy="584200"/>
          </a:xfrm>
        </p:spPr>
        <p:txBody>
          <a:bodyPr/>
          <a:lstStyle/>
          <a:p>
            <a:fld id="{2E4C14BD-2A59-304D-8655-1D02FED6EBC2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CE68C04-F858-534A-B41E-7E882F70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6392" y="6273800"/>
            <a:ext cx="7073933" cy="584200"/>
          </a:xfrm>
        </p:spPr>
        <p:txBody>
          <a:bodyPr/>
          <a:lstStyle/>
          <a:p>
            <a:r>
              <a:rPr lang="en-US"/>
              <a:t>r.rosado@tec.mx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4F791-A107-3F47-B456-61546C99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788276" y="6273800"/>
            <a:ext cx="3024268" cy="584200"/>
          </a:xfrm>
        </p:spPr>
        <p:txBody>
          <a:bodyPr/>
          <a:lstStyle/>
          <a:p>
            <a:fld id="{20B0F25F-9EEF-7347-B206-FD2EA27B12A6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6392" y="6273800"/>
            <a:ext cx="7073933" cy="584200"/>
          </a:xfrm>
        </p:spPr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80326" y="6273800"/>
            <a:ext cx="3132218" cy="584200"/>
          </a:xfrm>
        </p:spPr>
        <p:txBody>
          <a:bodyPr rtlCol="0"/>
          <a:lstStyle/>
          <a:p>
            <a:pPr rtl="0"/>
            <a:fld id="{A8568538-D7C3-EF4D-9A72-AD30A1DCF447}" type="datetime1">
              <a:rPr lang="en-US" noProof="0" smtClean="0"/>
              <a:t>8/9/22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603315" y="6273800"/>
            <a:ext cx="7077010" cy="584200"/>
          </a:xfrm>
        </p:spPr>
        <p:txBody>
          <a:bodyPr rtlCol="0"/>
          <a:lstStyle/>
          <a:p>
            <a:pPr rtl="0"/>
            <a:r>
              <a:rPr lang="es-ES" noProof="0" dirty="0" err="1"/>
              <a:t>r.rosado@tec.mx</a:t>
            </a:r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40378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326" y="6273800"/>
            <a:ext cx="3132218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32CE54E1-E721-2142-9789-95B9EB16BF44}" type="datetime1">
              <a:rPr lang="en-US" smtClean="0"/>
              <a:t>8/9/22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315" y="6273800"/>
            <a:ext cx="707701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US"/>
              <a:t>r.rosado@tec.mx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1647" y="6273800"/>
            <a:ext cx="360000" cy="584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Montserrat" pitchFamily="2" charset="7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3A36456-DEE6-734E-9661-8D387C21E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581" y="1185525"/>
            <a:ext cx="10943607" cy="4110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2" descr="EGobiernoyTP">
            <a:extLst>
              <a:ext uri="{FF2B5EF4-FFF2-40B4-BE49-F238E27FC236}">
                <a16:creationId xmlns:a16="http://schemas.microsoft.com/office/drawing/2014/main" id="{9081DFEB-46CB-4044-980C-44B6677515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7" y="152400"/>
            <a:ext cx="1753861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i="0" kern="1200">
          <a:solidFill>
            <a:schemeClr val="tx1"/>
          </a:solidFill>
          <a:latin typeface="Montserrat Medium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65" userDrawn="1">
          <p15:clr>
            <a:srgbClr val="000000"/>
          </p15:clr>
        </p15:guide>
        <p15:guide id="3" orient="horz" pos="640" userDrawn="1">
          <p15:clr>
            <a:srgbClr val="A4A3A4"/>
          </p15:clr>
        </p15:guide>
        <p15:guide id="4" orient="horz" pos="3657" userDrawn="1">
          <p15:clr>
            <a:srgbClr val="A4A3A4"/>
          </p15:clr>
        </p15:guide>
        <p15:guide id="5" orient="horz" pos="935" userDrawn="1">
          <p15:clr>
            <a:srgbClr val="A4A3A4"/>
          </p15:clr>
        </p15:guide>
        <p15:guide id="6" orient="horz" pos="1230" userDrawn="1">
          <p15:clr>
            <a:srgbClr val="A4A3A4"/>
          </p15:clr>
        </p15:guide>
        <p15:guide id="7" orient="horz" pos="1298" userDrawn="1">
          <p15:clr>
            <a:srgbClr val="A4A3A4"/>
          </p15:clr>
        </p15:guide>
        <p15:guide id="9" orient="horz" pos="2115" userDrawn="1">
          <p15:clr>
            <a:srgbClr val="A4A3A4"/>
          </p15:clr>
        </p15:guide>
        <p15:guide id="10" orient="horz" pos="1593" userDrawn="1">
          <p15:clr>
            <a:srgbClr val="A4A3A4"/>
          </p15:clr>
        </p15:guide>
        <p15:guide id="11" orient="horz" pos="1525" userDrawn="1">
          <p15:clr>
            <a:srgbClr val="A4A3A4"/>
          </p15:clr>
        </p15:guide>
        <p15:guide id="12" orient="horz" pos="1888" userDrawn="1">
          <p15:clr>
            <a:srgbClr val="A4A3A4"/>
          </p15:clr>
        </p15:guide>
        <p15:guide id="13" orient="horz" pos="1820" userDrawn="1">
          <p15:clr>
            <a:srgbClr val="A4A3A4"/>
          </p15:clr>
        </p15:guide>
        <p15:guide id="14" pos="438" userDrawn="1">
          <p15:clr>
            <a:srgbClr val="000000"/>
          </p15:clr>
        </p15:guide>
        <p15:guide id="15" orient="horz" pos="414" userDrawn="1">
          <p15:clr>
            <a:srgbClr val="000000"/>
          </p15:clr>
        </p15:guide>
        <p15:guide id="16" orient="horz" pos="709" userDrawn="1">
          <p15:clr>
            <a:srgbClr val="A4A3A4"/>
          </p15:clr>
        </p15:guide>
        <p15:guide id="17" orient="horz" pos="1003" userDrawn="1">
          <p15:clr>
            <a:srgbClr val="A4A3A4"/>
          </p15:clr>
        </p15:guide>
        <p15:guide id="18" orient="horz" pos="2409" userDrawn="1">
          <p15:clr>
            <a:srgbClr val="A4A3A4"/>
          </p15:clr>
        </p15:guide>
        <p15:guide id="19" orient="horz" pos="2183" userDrawn="1">
          <p15:clr>
            <a:srgbClr val="A4A3A4"/>
          </p15:clr>
        </p15:guide>
        <p15:guide id="20" orient="horz" pos="2704" userDrawn="1">
          <p15:clr>
            <a:srgbClr val="A4A3A4"/>
          </p15:clr>
        </p15:guide>
        <p15:guide id="21" orient="horz" pos="2478" userDrawn="1">
          <p15:clr>
            <a:srgbClr val="A4A3A4"/>
          </p15:clr>
        </p15:guide>
        <p15:guide id="22" orient="horz" pos="2772" userDrawn="1">
          <p15:clr>
            <a:srgbClr val="A4A3A4"/>
          </p15:clr>
        </p15:guide>
        <p15:guide id="23" orient="horz" pos="3294" userDrawn="1">
          <p15:clr>
            <a:srgbClr val="A4A3A4"/>
          </p15:clr>
        </p15:guide>
        <p15:guide id="24" orient="horz" pos="2999" userDrawn="1">
          <p15:clr>
            <a:srgbClr val="A4A3A4"/>
          </p15:clr>
        </p15:guide>
        <p15:guide id="25" orient="horz" pos="3067" userDrawn="1">
          <p15:clr>
            <a:srgbClr val="A4A3A4"/>
          </p15:clr>
        </p15:guide>
        <p15:guide id="26" orient="horz" pos="3362" userDrawn="1">
          <p15:clr>
            <a:srgbClr val="A4A3A4"/>
          </p15:clr>
        </p15:guide>
        <p15:guide id="27" orient="horz" pos="3589" userDrawn="1">
          <p15:clr>
            <a:srgbClr val="A4A3A4"/>
          </p15:clr>
        </p15:guide>
        <p15:guide id="28" orient="horz" pos="3884" userDrawn="1">
          <p15:clr>
            <a:srgbClr val="000000"/>
          </p15:clr>
        </p15:guide>
        <p15:guide id="29" orient="horz" pos="3952" userDrawn="1">
          <p15:clr>
            <a:srgbClr val="000000"/>
          </p15:clr>
        </p15:guide>
        <p15:guide id="30" pos="1005" userDrawn="1">
          <p15:clr>
            <a:srgbClr val="A4A3A4"/>
          </p15:clr>
        </p15:guide>
        <p15:guide id="31" pos="1073" userDrawn="1">
          <p15:clr>
            <a:srgbClr val="A4A3A4"/>
          </p15:clr>
        </p15:guide>
        <p15:guide id="32" pos="1708" userDrawn="1">
          <p15:clr>
            <a:srgbClr val="A4A3A4"/>
          </p15:clr>
        </p15:guide>
        <p15:guide id="33" pos="1640" userDrawn="1">
          <p15:clr>
            <a:srgbClr val="A4A3A4"/>
          </p15:clr>
        </p15:guide>
        <p15:guide id="34" pos="2275" userDrawn="1">
          <p15:clr>
            <a:srgbClr val="A4A3A4"/>
          </p15:clr>
        </p15:guide>
        <p15:guide id="35" pos="2343" userDrawn="1">
          <p15:clr>
            <a:srgbClr val="A4A3A4"/>
          </p15:clr>
        </p15:guide>
        <p15:guide id="36" pos="2910" userDrawn="1">
          <p15:clr>
            <a:srgbClr val="A4A3A4"/>
          </p15:clr>
        </p15:guide>
        <p15:guide id="37" pos="4271" userDrawn="1">
          <p15:clr>
            <a:srgbClr val="A4A3A4"/>
          </p15:clr>
        </p15:guide>
        <p15:guide id="38" pos="2978" userDrawn="1">
          <p15:clr>
            <a:srgbClr val="A4A3A4"/>
          </p15:clr>
        </p15:guide>
        <p15:guide id="39" pos="4203" userDrawn="1">
          <p15:clr>
            <a:srgbClr val="A4A3A4"/>
          </p15:clr>
        </p15:guide>
        <p15:guide id="40" pos="3636" userDrawn="1">
          <p15:clr>
            <a:srgbClr val="A4A3A4"/>
          </p15:clr>
        </p15:guide>
        <p15:guide id="41" pos="3568" userDrawn="1">
          <p15:clr>
            <a:srgbClr val="A4A3A4"/>
          </p15:clr>
        </p15:guide>
        <p15:guide id="42" pos="4838" userDrawn="1">
          <p15:clr>
            <a:srgbClr val="A4A3A4"/>
          </p15:clr>
        </p15:guide>
        <p15:guide id="43" pos="4906" userDrawn="1">
          <p15:clr>
            <a:srgbClr val="A4A3A4"/>
          </p15:clr>
        </p15:guide>
        <p15:guide id="44" pos="6743" userDrawn="1">
          <p15:clr>
            <a:srgbClr val="A4A3A4"/>
          </p15:clr>
        </p15:guide>
        <p15:guide id="46" pos="5473" userDrawn="1">
          <p15:clr>
            <a:srgbClr val="A4A3A4"/>
          </p15:clr>
        </p15:guide>
        <p15:guide id="47" pos="5541" userDrawn="1">
          <p15:clr>
            <a:srgbClr val="A4A3A4"/>
          </p15:clr>
        </p15:guide>
        <p15:guide id="48" pos="6085" userDrawn="1">
          <p15:clr>
            <a:srgbClr val="A4A3A4"/>
          </p15:clr>
        </p15:guide>
        <p15:guide id="50" pos="6153" userDrawn="1">
          <p15:clr>
            <a:srgbClr val="A4A3A4"/>
          </p15:clr>
        </p15:guide>
        <p15:guide id="51" pos="6675" userDrawn="1">
          <p15:clr>
            <a:srgbClr val="A4A3A4"/>
          </p15:clr>
        </p15:guide>
        <p15:guide id="52" orient="horz" pos="3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sv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sv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attributes.asp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6C7C-F456-DF4B-B903-697BF29FF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252" y="2603427"/>
            <a:ext cx="8121034" cy="1373070"/>
          </a:xfrm>
        </p:spPr>
        <p:txBody>
          <a:bodyPr/>
          <a:lstStyle/>
          <a:p>
            <a:pPr algn="l"/>
            <a:r>
              <a:rPr lang="es-ES_tradnl" dirty="0"/>
              <a:t>Introducción a Raspado Web (</a:t>
            </a:r>
            <a:r>
              <a:rPr lang="es-ES_tradnl" dirty="0" err="1"/>
              <a:t>webscraping</a:t>
            </a:r>
            <a:r>
              <a:rPr lang="es-ES_tradnl" dirty="0"/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868B5-F1B8-2F44-BCA5-4FA566CBE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24" y="4497664"/>
            <a:ext cx="8116016" cy="669498"/>
          </a:xfrm>
        </p:spPr>
        <p:txBody>
          <a:bodyPr/>
          <a:lstStyle/>
          <a:p>
            <a:pPr algn="l">
              <a:spcBef>
                <a:spcPts val="200"/>
              </a:spcBef>
            </a:pPr>
            <a:r>
              <a:rPr lang="es-ES_tradnl"/>
              <a:t>Mtro. René Rosado González</a:t>
            </a:r>
          </a:p>
          <a:p>
            <a:pPr algn="l"/>
            <a:r>
              <a:rPr lang="es-ES_tradnl"/>
              <a:t>Director de Programa LTP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CC715-FBA7-FF47-A505-8940B327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56" y="6273802"/>
            <a:ext cx="7002156" cy="584198"/>
          </a:xfrm>
        </p:spPr>
        <p:txBody>
          <a:bodyPr/>
          <a:lstStyle/>
          <a:p>
            <a:r>
              <a:rPr lang="es-ES_tradnl"/>
              <a:t>r.rosado@tec.mx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0FEBA-B848-374D-BE56-A5F28FB2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412" y="6273800"/>
            <a:ext cx="360000" cy="581758"/>
          </a:xfrm>
        </p:spPr>
        <p:txBody>
          <a:bodyPr/>
          <a:lstStyle/>
          <a:p>
            <a:fld id="{6D22F896-40B5-4ADD-8801-0D06FADFA095}" type="slidenum">
              <a:rPr lang="es-ES_tradnl" smtClean="0"/>
              <a:pPr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12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Hoja de Estilos en Cascada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Cascading Style Sheets (CSS)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A3CD9AE-489D-E310-A074-EF3F83234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592263"/>
            <a:ext cx="5076825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Monaco" pitchFamily="2" charset="77"/>
              </a:rPr>
              <a:t>HTML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23215F"/>
                </a:solidFill>
                <a:latin typeface="Monaco" pitchFamily="2" charset="77"/>
              </a:rPr>
              <a:t>&lt;p&gt; </a:t>
            </a:r>
          </a:p>
          <a:p>
            <a:pPr marL="0" indent="0">
              <a:buNone/>
            </a:pPr>
            <a:r>
              <a:rPr lang="en-US" sz="1400" dirty="0">
                <a:latin typeface="Monaco" pitchFamily="2" charset="77"/>
              </a:rPr>
              <a:t>	</a:t>
            </a:r>
            <a:r>
              <a:rPr lang="en-US" sz="1400" dirty="0" err="1">
                <a:latin typeface="Monaco" pitchFamily="2" charset="77"/>
              </a:rPr>
              <a:t>Esto</a:t>
            </a:r>
            <a:r>
              <a:rPr lang="en-US" sz="1400" dirty="0">
                <a:latin typeface="Monaco" pitchFamily="2" charset="77"/>
              </a:rPr>
              <a:t> es una </a:t>
            </a:r>
            <a:r>
              <a:rPr lang="en-US" sz="1400" dirty="0" err="1">
                <a:latin typeface="Monaco" pitchFamily="2" charset="77"/>
              </a:rPr>
              <a:t>etiqueta</a:t>
            </a:r>
            <a:r>
              <a:rPr lang="en-US" sz="1400" dirty="0"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23215F"/>
                </a:solidFill>
                <a:latin typeface="Monaco" pitchFamily="2" charset="77"/>
              </a:rPr>
              <a:t>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23215F"/>
                </a:solidFill>
                <a:latin typeface="Monaco" pitchFamily="2" charset="77"/>
              </a:rPr>
              <a:t>&lt;p id=“</a:t>
            </a:r>
            <a:r>
              <a:rPr lang="en-US" sz="1400" dirty="0" err="1">
                <a:solidFill>
                  <a:srgbClr val="23215F"/>
                </a:solidFill>
                <a:latin typeface="Monaco" pitchFamily="2" charset="77"/>
              </a:rPr>
              <a:t>MiID</a:t>
            </a:r>
            <a:r>
              <a:rPr lang="en-US" sz="1400" dirty="0">
                <a:solidFill>
                  <a:srgbClr val="23215F"/>
                </a:solidFill>
                <a:latin typeface="Monaco" pitchFamily="2" charset="77"/>
              </a:rPr>
              <a:t>”&gt; </a:t>
            </a:r>
          </a:p>
          <a:p>
            <a:pPr marL="0" indent="0">
              <a:buNone/>
            </a:pPr>
            <a:r>
              <a:rPr lang="en-US" sz="1400" dirty="0">
                <a:latin typeface="Monaco" pitchFamily="2" charset="77"/>
              </a:rPr>
              <a:t>	</a:t>
            </a:r>
            <a:r>
              <a:rPr lang="en-US" sz="1400" dirty="0" err="1">
                <a:latin typeface="Monaco" pitchFamily="2" charset="77"/>
              </a:rPr>
              <a:t>Esto</a:t>
            </a:r>
            <a:r>
              <a:rPr lang="en-US" sz="1400" dirty="0">
                <a:latin typeface="Monaco" pitchFamily="2" charset="77"/>
              </a:rPr>
              <a:t> es una </a:t>
            </a:r>
            <a:r>
              <a:rPr lang="en-US" sz="1400" dirty="0" err="1">
                <a:latin typeface="Monaco" pitchFamily="2" charset="77"/>
              </a:rPr>
              <a:t>etiqueta</a:t>
            </a:r>
            <a:r>
              <a:rPr lang="en-US" sz="1400" dirty="0">
                <a:latin typeface="Monaco" pitchFamily="2" charset="77"/>
              </a:rPr>
              <a:t> cool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23215F"/>
                </a:solidFill>
                <a:latin typeface="Monaco" pitchFamily="2" charset="77"/>
              </a:rPr>
              <a:t>&lt;/p&gt;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23215F"/>
                </a:solidFill>
                <a:latin typeface="Monaco" pitchFamily="2" charset="77"/>
              </a:rPr>
              <a:t>&lt;p class=“</a:t>
            </a:r>
            <a:r>
              <a:rPr lang="en-US" sz="1400" dirty="0" err="1">
                <a:solidFill>
                  <a:srgbClr val="23215F"/>
                </a:solidFill>
                <a:latin typeface="Monaco" pitchFamily="2" charset="77"/>
              </a:rPr>
              <a:t>MiClase</a:t>
            </a:r>
            <a:r>
              <a:rPr lang="en-US" sz="1400" dirty="0">
                <a:solidFill>
                  <a:srgbClr val="23215F"/>
                </a:solidFill>
                <a:latin typeface="Monaco" pitchFamily="2" charset="77"/>
              </a:rPr>
              <a:t>”&gt; </a:t>
            </a:r>
          </a:p>
          <a:p>
            <a:pPr marL="0" indent="0">
              <a:buNone/>
            </a:pPr>
            <a:r>
              <a:rPr lang="en-US" sz="1400" dirty="0">
                <a:latin typeface="Monaco" pitchFamily="2" charset="77"/>
              </a:rPr>
              <a:t>	</a:t>
            </a:r>
            <a:r>
              <a:rPr lang="en-US" sz="1400" dirty="0" err="1">
                <a:latin typeface="Monaco" pitchFamily="2" charset="77"/>
              </a:rPr>
              <a:t>Esto</a:t>
            </a:r>
            <a:r>
              <a:rPr lang="en-US" sz="1400" dirty="0">
                <a:latin typeface="Monaco" pitchFamily="2" charset="77"/>
              </a:rPr>
              <a:t> es una </a:t>
            </a:r>
            <a:r>
              <a:rPr lang="en-US" sz="1400" dirty="0" err="1">
                <a:latin typeface="Monaco" pitchFamily="2" charset="77"/>
              </a:rPr>
              <a:t>etiqueta</a:t>
            </a:r>
            <a:r>
              <a:rPr lang="en-US" sz="1400" dirty="0">
                <a:latin typeface="Monaco" pitchFamily="2" charset="77"/>
              </a:rPr>
              <a:t> </a:t>
            </a:r>
            <a:r>
              <a:rPr lang="en-US" sz="1400" dirty="0" err="1">
                <a:latin typeface="Monaco" pitchFamily="2" charset="77"/>
              </a:rPr>
              <a:t>aun</a:t>
            </a:r>
            <a:r>
              <a:rPr lang="en-US" sz="1400" dirty="0">
                <a:latin typeface="Monaco" pitchFamily="2" charset="77"/>
              </a:rPr>
              <a:t> </a:t>
            </a:r>
            <a:r>
              <a:rPr lang="en-US" sz="1400" dirty="0" err="1">
                <a:latin typeface="Monaco" pitchFamily="2" charset="77"/>
              </a:rPr>
              <a:t>más</a:t>
            </a:r>
            <a:r>
              <a:rPr lang="en-US" sz="1400" dirty="0">
                <a:latin typeface="Monaco" pitchFamily="2" charset="77"/>
              </a:rPr>
              <a:t> cool 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23215F"/>
                </a:solidFill>
                <a:latin typeface="Monaco" pitchFamily="2" charset="77"/>
              </a:rPr>
              <a:t>&lt;/p&gt;</a:t>
            </a:r>
          </a:p>
          <a:p>
            <a:pPr marL="0" indent="0">
              <a:buNone/>
            </a:pPr>
            <a:endParaRPr lang="en-US" sz="1400" dirty="0">
              <a:latin typeface="Monaco" pitchFamily="2" charset="77"/>
            </a:endParaRPr>
          </a:p>
          <a:p>
            <a:pPr marL="0" indent="0">
              <a:buNone/>
            </a:pPr>
            <a:endParaRPr lang="en-US" sz="1400" dirty="0">
              <a:latin typeface="Monaco" pitchFamily="2" charset="77"/>
            </a:endParaRPr>
          </a:p>
          <a:p>
            <a:endParaRPr lang="en-US" sz="1600" dirty="0">
              <a:latin typeface="Monaco" pitchFamily="2" charset="77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F460C59-5F68-8A0A-3907-6C7DD5AB5935}"/>
              </a:ext>
            </a:extLst>
          </p:cNvPr>
          <p:cNvSpPr txBox="1">
            <a:spLocks/>
          </p:cNvSpPr>
          <p:nvPr/>
        </p:nvSpPr>
        <p:spPr>
          <a:xfrm>
            <a:off x="695324" y="5029200"/>
            <a:ext cx="4968876" cy="1404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Monaco" pitchFamily="2" charset="77"/>
              </a:rPr>
              <a:t>CSS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Monaco" pitchFamily="2" charset="77"/>
              </a:rPr>
              <a:t>#</a:t>
            </a:r>
            <a:r>
              <a:rPr lang="en-US" sz="1400" dirty="0" err="1">
                <a:latin typeface="Monaco" pitchFamily="2" charset="77"/>
              </a:rPr>
              <a:t>MiID</a:t>
            </a:r>
            <a:r>
              <a:rPr lang="en-US" sz="1400" dirty="0">
                <a:latin typeface="Monaco" pitchFamily="2" charset="77"/>
              </a:rPr>
              <a:t> { font-size: 25px; }</a:t>
            </a:r>
            <a:br>
              <a:rPr lang="en-US" sz="1400" dirty="0">
                <a:latin typeface="Monaco" pitchFamily="2" charset="77"/>
              </a:rPr>
            </a:br>
            <a:r>
              <a:rPr lang="en-US" sz="1400" dirty="0">
                <a:latin typeface="Monaco" pitchFamily="2" charset="77"/>
              </a:rPr>
              <a:t>.</a:t>
            </a:r>
            <a:r>
              <a:rPr lang="en-US" sz="1400" dirty="0" err="1">
                <a:latin typeface="Monaco" pitchFamily="2" charset="77"/>
              </a:rPr>
              <a:t>MiClase</a:t>
            </a:r>
            <a:r>
              <a:rPr lang="en-US" sz="1400" dirty="0">
                <a:latin typeface="Monaco" pitchFamily="2" charset="77"/>
              </a:rPr>
              <a:t> { </a:t>
            </a:r>
            <a:r>
              <a:rPr lang="en-US" sz="1400" dirty="0" err="1">
                <a:latin typeface="Monaco" pitchFamily="2" charset="77"/>
              </a:rPr>
              <a:t>font-family:Montserrat</a:t>
            </a:r>
            <a:r>
              <a:rPr lang="en-US" sz="1400" dirty="0">
                <a:latin typeface="Monaco" pitchFamily="2" charset="77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latin typeface="Monaco" pitchFamily="2" charset="77"/>
              </a:rPr>
              <a:t>	   font-size: 50px;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Monaco" pitchFamily="2" charset="77"/>
              </a:rPr>
              <a:t>p { color:”</a:t>
            </a:r>
            <a:r>
              <a:rPr lang="en-US" sz="1400" dirty="0" err="1">
                <a:latin typeface="Monaco" pitchFamily="2" charset="77"/>
              </a:rPr>
              <a:t>darkred</a:t>
            </a:r>
            <a:r>
              <a:rPr lang="en-US" sz="1400" dirty="0">
                <a:latin typeface="Monaco" pitchFamily="2" charset="77"/>
              </a:rPr>
              <a:t>”; }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B98C236-5A82-2E7F-B3D6-2CA81FA5A260}"/>
              </a:ext>
            </a:extLst>
          </p:cNvPr>
          <p:cNvSpPr txBox="1">
            <a:spLocks/>
          </p:cNvSpPr>
          <p:nvPr/>
        </p:nvSpPr>
        <p:spPr>
          <a:xfrm>
            <a:off x="5772150" y="1592264"/>
            <a:ext cx="5761038" cy="4665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rgbClr val="002060"/>
                </a:solidFill>
                <a:latin typeface="Monaco" pitchFamily="2" charset="77"/>
              </a:rPr>
              <a:t>Output</a:t>
            </a:r>
          </a:p>
          <a:p>
            <a:pPr marL="0" indent="0">
              <a:buNone/>
            </a:pPr>
            <a:r>
              <a:rPr lang="en-US" sz="1400" dirty="0" err="1">
                <a:solidFill>
                  <a:srgbClr val="C00000"/>
                </a:solidFill>
                <a:latin typeface="Arial" panose="020B06040202020202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Esto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 es una </a:t>
            </a:r>
            <a:r>
              <a:rPr lang="en-US" sz="1400" dirty="0" err="1">
                <a:solidFill>
                  <a:srgbClr val="C00000"/>
                </a:solidFill>
                <a:latin typeface="Arial" panose="020B0604020202020204" pitchFamily="34" charset="0"/>
                <a:ea typeface="Fira Sans" panose="020B0503050000020004" pitchFamily="34" charset="0"/>
                <a:cs typeface="Arial" panose="020B0604020202020204" pitchFamily="34" charset="0"/>
              </a:rPr>
              <a:t>etiqueta</a:t>
            </a:r>
            <a:endParaRPr lang="en-US" sz="1400" dirty="0">
              <a:solidFill>
                <a:srgbClr val="C00000"/>
              </a:solidFill>
              <a:latin typeface="Arial" panose="020B06040202020202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500" dirty="0" err="1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Esto</a:t>
            </a:r>
            <a:r>
              <a:rPr lang="en-US" sz="2500" dirty="0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 es una </a:t>
            </a:r>
            <a:r>
              <a:rPr lang="en-US" sz="2500" dirty="0" err="1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etiqueta</a:t>
            </a:r>
            <a:r>
              <a:rPr lang="en-US" sz="2500" dirty="0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 cool</a:t>
            </a:r>
          </a:p>
          <a:p>
            <a:pPr marL="0" indent="0">
              <a:buNone/>
            </a:pPr>
            <a:r>
              <a:rPr lang="en-US" sz="5000" dirty="0" err="1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Esto</a:t>
            </a:r>
            <a:r>
              <a:rPr lang="en-US" sz="5000" dirty="0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 es una </a:t>
            </a:r>
            <a:r>
              <a:rPr lang="en-US" sz="5000" dirty="0" err="1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etiqueta</a:t>
            </a:r>
            <a:r>
              <a:rPr lang="en-US" sz="5000" dirty="0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 </a:t>
            </a:r>
            <a:r>
              <a:rPr lang="en-US" sz="5000" dirty="0" err="1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aun</a:t>
            </a:r>
            <a:r>
              <a:rPr lang="en-US" sz="5000" dirty="0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 </a:t>
            </a:r>
            <a:r>
              <a:rPr lang="en-US" sz="5000" dirty="0" err="1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más</a:t>
            </a:r>
            <a:r>
              <a:rPr lang="en-US" sz="5000" dirty="0">
                <a:solidFill>
                  <a:srgbClr val="C00000"/>
                </a:solidFill>
                <a:latin typeface="Montserrat" pitchFamily="2" charset="77"/>
                <a:ea typeface="Fira Sans" panose="020B0503050000020004" pitchFamily="34" charset="0"/>
              </a:rPr>
              <a:t> cool</a:t>
            </a:r>
          </a:p>
        </p:txBody>
      </p:sp>
    </p:spTree>
    <p:extLst>
      <p:ext uri="{BB962C8B-B14F-4D97-AF65-F5344CB8AC3E}">
        <p14:creationId xmlns:p14="http://schemas.microsoft.com/office/powerpoint/2010/main" val="167009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Hoja de Estilos en Cascada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Cascading Style Sheets (CSS)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2D4DF-D0F3-CC7B-734C-5DC2D692D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013" y="2679405"/>
            <a:ext cx="4968875" cy="261668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002060"/>
                </a:solidFill>
              </a:rPr>
              <a:t>p { </a:t>
            </a:r>
          </a:p>
          <a:p>
            <a:pPr marL="0" indent="0">
              <a:spcBef>
                <a:spcPts val="0"/>
              </a:spcBef>
              <a:buNone/>
            </a:pPr>
            <a:endParaRPr lang="en-US" sz="3200" dirty="0">
              <a:solidFill>
                <a:srgbClr val="00206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002060"/>
                </a:solidFill>
              </a:rPr>
              <a:t>	</a:t>
            </a:r>
            <a:r>
              <a:rPr lang="en-US" sz="3200" dirty="0">
                <a:solidFill>
                  <a:schemeClr val="accent2"/>
                </a:solidFill>
              </a:rPr>
              <a:t>color</a:t>
            </a:r>
            <a:r>
              <a:rPr lang="en-US" sz="3200" dirty="0"/>
              <a:t> : </a:t>
            </a:r>
            <a:r>
              <a:rPr lang="en-US" sz="3200" dirty="0">
                <a:solidFill>
                  <a:schemeClr val="accent4"/>
                </a:solidFill>
              </a:rPr>
              <a:t>"</a:t>
            </a:r>
            <a:r>
              <a:rPr lang="en-US" sz="3200" dirty="0" err="1">
                <a:solidFill>
                  <a:schemeClr val="accent4"/>
                </a:solidFill>
              </a:rPr>
              <a:t>darkred</a:t>
            </a:r>
            <a:r>
              <a:rPr lang="en-US" sz="3200" dirty="0">
                <a:solidFill>
                  <a:schemeClr val="accent4"/>
                </a:solidFill>
              </a:rPr>
              <a:t>” </a:t>
            </a:r>
            <a:r>
              <a:rPr lang="en-US" sz="3200" dirty="0"/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3200" dirty="0"/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>
                <a:solidFill>
                  <a:srgbClr val="002060"/>
                </a:solidFill>
              </a:rPr>
              <a:t>}</a:t>
            </a:r>
          </a:p>
          <a:p>
            <a:endParaRPr lang="en-US" sz="3200" dirty="0"/>
          </a:p>
          <a:p>
            <a:endParaRPr lang="es-ES_tradnl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BEABD-CBC7-03D4-6E28-C8339D9A1FD0}"/>
              </a:ext>
            </a:extLst>
          </p:cNvPr>
          <p:cNvSpPr txBox="1"/>
          <p:nvPr/>
        </p:nvSpPr>
        <p:spPr>
          <a:xfrm>
            <a:off x="2782887" y="2815273"/>
            <a:ext cx="1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" pitchFamily="2" charset="77"/>
                <a:ea typeface="Fira Sans" panose="020B0503050000020004" pitchFamily="34" charset="0"/>
              </a:rPr>
              <a:t>Selector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651124-882E-34E0-BC22-7156729B3AC2}"/>
              </a:ext>
            </a:extLst>
          </p:cNvPr>
          <p:cNvCxnSpPr>
            <a:cxnSpLocks/>
          </p:cNvCxnSpPr>
          <p:nvPr/>
        </p:nvCxnSpPr>
        <p:spPr>
          <a:xfrm>
            <a:off x="4114483" y="2999939"/>
            <a:ext cx="57658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D9A112-2205-5B5B-3B09-54FF266B45F7}"/>
              </a:ext>
            </a:extLst>
          </p:cNvPr>
          <p:cNvSpPr txBox="1"/>
          <p:nvPr/>
        </p:nvSpPr>
        <p:spPr>
          <a:xfrm>
            <a:off x="2788603" y="3673395"/>
            <a:ext cx="1788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" pitchFamily="2" charset="77"/>
                <a:ea typeface="Fira Sans" panose="020B0503050000020004" pitchFamily="34" charset="0"/>
              </a:rPr>
              <a:t>Declaración</a:t>
            </a:r>
            <a:endParaRPr lang="en-US" dirty="0">
              <a:latin typeface="Montserrat" pitchFamily="2" charset="77"/>
              <a:ea typeface="Fira Sans" panose="020B05030500000200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F800B8-B970-609F-7A79-67925B01421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77399" y="3858061"/>
            <a:ext cx="70104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125E2C-1A95-A1C5-E6D7-79D32DDCB6CC}"/>
              </a:ext>
            </a:extLst>
          </p:cNvPr>
          <p:cNvSpPr txBox="1"/>
          <p:nvPr/>
        </p:nvSpPr>
        <p:spPr>
          <a:xfrm>
            <a:off x="5772150" y="3956863"/>
            <a:ext cx="1008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2"/>
                </a:solidFill>
                <a:latin typeface="Montserrat" pitchFamily="2" charset="77"/>
                <a:ea typeface="Fira Sans" panose="020B0503050000020004" pitchFamily="34" charset="0"/>
              </a:rPr>
              <a:t>Propiedad</a:t>
            </a:r>
            <a:endParaRPr lang="en-US" sz="1200" dirty="0">
              <a:solidFill>
                <a:schemeClr val="accent2"/>
              </a:solidFill>
              <a:latin typeface="Montserrat" pitchFamily="2" charset="77"/>
              <a:ea typeface="Fira Sans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0562C0-CCC6-FC8C-1CF9-07AB342619A8}"/>
              </a:ext>
            </a:extLst>
          </p:cNvPr>
          <p:cNvSpPr txBox="1"/>
          <p:nvPr/>
        </p:nvSpPr>
        <p:spPr>
          <a:xfrm>
            <a:off x="7142205" y="3965027"/>
            <a:ext cx="1861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Montserrat" pitchFamily="2" charset="77"/>
                <a:ea typeface="Fira Sans" panose="020B0503050000020004" pitchFamily="34" charset="0"/>
              </a:rPr>
              <a:t>Valor</a:t>
            </a:r>
          </a:p>
        </p:txBody>
      </p:sp>
    </p:spTree>
    <p:extLst>
      <p:ext uri="{BB962C8B-B14F-4D97-AF65-F5344CB8AC3E}">
        <p14:creationId xmlns:p14="http://schemas.microsoft.com/office/powerpoint/2010/main" val="1235716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E787CC-1A1D-6793-10A7-AA9FB9F8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2" y="3657600"/>
            <a:ext cx="4752975" cy="2616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css</a:t>
            </a:r>
            <a:r>
              <a:rPr lang="en-US" dirty="0">
                <a:latin typeface="Monaco" pitchFamily="2" charset="77"/>
              </a:rPr>
              <a:t> = html head title</a:t>
            </a:r>
          </a:p>
          <a:p>
            <a:pPr marL="0" indent="0">
              <a:buNone/>
            </a:pPr>
            <a:endParaRPr lang="es-ES_tradnl" dirty="0"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B2F0E-AA00-579A-36B4-DBBE0579AFF0}"/>
              </a:ext>
            </a:extLst>
          </p:cNvPr>
          <p:cNvSpPr txBox="1"/>
          <p:nvPr/>
        </p:nvSpPr>
        <p:spPr>
          <a:xfrm>
            <a:off x="477838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0B3A-075C-5BC3-87D9-C5D968E6B9D1}"/>
              </a:ext>
            </a:extLst>
          </p:cNvPr>
          <p:cNvSpPr txBox="1"/>
          <p:nvPr/>
        </p:nvSpPr>
        <p:spPr>
          <a:xfrm>
            <a:off x="51435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836AB-BA54-E2EE-554E-B54756EB0A8D}"/>
              </a:ext>
            </a:extLst>
          </p:cNvPr>
          <p:cNvSpPr txBox="1"/>
          <p:nvPr/>
        </p:nvSpPr>
        <p:spPr>
          <a:xfrm>
            <a:off x="313563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95DA-16CB-A546-8714-726E9FC9C83D}"/>
              </a:ext>
            </a:extLst>
          </p:cNvPr>
          <p:cNvSpPr txBox="1"/>
          <p:nvPr/>
        </p:nvSpPr>
        <p:spPr>
          <a:xfrm>
            <a:off x="51435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E4A93-EDB4-D2E9-80BE-E3D1CAF35FA7}"/>
              </a:ext>
            </a:extLst>
          </p:cNvPr>
          <p:cNvSpPr txBox="1"/>
          <p:nvPr/>
        </p:nvSpPr>
        <p:spPr>
          <a:xfrm>
            <a:off x="181279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6B2A3-F059-A84E-B15F-2070B83B78BA}"/>
              </a:ext>
            </a:extLst>
          </p:cNvPr>
          <p:cNvSpPr txBox="1"/>
          <p:nvPr/>
        </p:nvSpPr>
        <p:spPr>
          <a:xfrm>
            <a:off x="310673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0D1BD-B6EE-F553-A38A-4A68C4EAE927}"/>
              </a:ext>
            </a:extLst>
          </p:cNvPr>
          <p:cNvSpPr txBox="1"/>
          <p:nvPr/>
        </p:nvSpPr>
        <p:spPr>
          <a:xfrm>
            <a:off x="441579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81F2-CB28-1254-7482-E67935D3BDC6}"/>
              </a:ext>
            </a:extLst>
          </p:cNvPr>
          <p:cNvSpPr txBox="1"/>
          <p:nvPr/>
        </p:nvSpPr>
        <p:spPr>
          <a:xfrm>
            <a:off x="521131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21931-5009-1FEC-8D5F-8AE2D51936FB}"/>
              </a:ext>
            </a:extLst>
          </p:cNvPr>
          <p:cNvSpPr txBox="1"/>
          <p:nvPr/>
        </p:nvSpPr>
        <p:spPr>
          <a:xfrm>
            <a:off x="465505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EC8D-935B-4CB4-31E2-089BB4CFB793}"/>
              </a:ext>
            </a:extLst>
          </p:cNvPr>
          <p:cNvSpPr txBox="1"/>
          <p:nvPr/>
        </p:nvSpPr>
        <p:spPr>
          <a:xfrm>
            <a:off x="34891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1D2DA-24B3-FBF5-CE52-162C1CFF62FF}"/>
              </a:ext>
            </a:extLst>
          </p:cNvPr>
          <p:cNvSpPr txBox="1"/>
          <p:nvPr/>
        </p:nvSpPr>
        <p:spPr>
          <a:xfrm>
            <a:off x="40987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FA8B087-A633-6C4A-7F16-91D9A125BFC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982311" y="2319689"/>
            <a:ext cx="954914" cy="129394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1529A1F-609B-46D2-7E84-E862C90D6E6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292951" y="2302989"/>
            <a:ext cx="954914" cy="13273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D4A3D8-A9DF-25DD-3764-B608B21995B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1012253" y="3937039"/>
            <a:ext cx="954914" cy="64617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F5B7D4B-A535-061F-7A87-C56BF7797C4A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16200000" flipH="1">
            <a:off x="1661477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B21BEBF-33B4-5839-D0E1-8ABB8BA9674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3619087" y="3922593"/>
            <a:ext cx="954914" cy="6750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59F4B6-C505-57AE-1325-4DA982C403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273613" y="3943135"/>
            <a:ext cx="954914" cy="6339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5617525-4EE0-824D-CC38-27AFA53B44E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4802441" y="5341759"/>
            <a:ext cx="954915" cy="4236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2753175-71C4-094D-5618-A5C16ED5D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4524311" y="5487301"/>
            <a:ext cx="954915" cy="132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AAB33F-F289-3117-DC47-A4F916D3454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rot="5400000">
            <a:off x="4246181" y="5209171"/>
            <a:ext cx="954915" cy="6888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464EDE-10DF-C2AD-1DDF-1CCD8820A11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3286855" y="5548293"/>
            <a:ext cx="954915" cy="106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itle 3">
            <a:extLst>
              <a:ext uri="{FF2B5EF4-FFF2-40B4-BE49-F238E27FC236}">
                <a16:creationId xmlns:a16="http://schemas.microsoft.com/office/drawing/2014/main" id="{08375450-0DBF-A7E9-0E66-78271CC9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Hoja de Estilos en Cascada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6AA933-CAD8-CA14-E2D1-9D55F8C1DAE5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Cascading Style Sheets (CSS)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5886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B2F0E-AA00-579A-36B4-DBBE0579AFF0}"/>
              </a:ext>
            </a:extLst>
          </p:cNvPr>
          <p:cNvSpPr txBox="1"/>
          <p:nvPr/>
        </p:nvSpPr>
        <p:spPr>
          <a:xfrm>
            <a:off x="477838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0B3A-075C-5BC3-87D9-C5D968E6B9D1}"/>
              </a:ext>
            </a:extLst>
          </p:cNvPr>
          <p:cNvSpPr txBox="1"/>
          <p:nvPr/>
        </p:nvSpPr>
        <p:spPr>
          <a:xfrm>
            <a:off x="51435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836AB-BA54-E2EE-554E-B54756EB0A8D}"/>
              </a:ext>
            </a:extLst>
          </p:cNvPr>
          <p:cNvSpPr txBox="1"/>
          <p:nvPr/>
        </p:nvSpPr>
        <p:spPr>
          <a:xfrm>
            <a:off x="313563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95DA-16CB-A546-8714-726E9FC9C83D}"/>
              </a:ext>
            </a:extLst>
          </p:cNvPr>
          <p:cNvSpPr txBox="1"/>
          <p:nvPr/>
        </p:nvSpPr>
        <p:spPr>
          <a:xfrm>
            <a:off x="51435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E4A93-EDB4-D2E9-80BE-E3D1CAF35FA7}"/>
              </a:ext>
            </a:extLst>
          </p:cNvPr>
          <p:cNvSpPr txBox="1"/>
          <p:nvPr/>
        </p:nvSpPr>
        <p:spPr>
          <a:xfrm>
            <a:off x="181279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6B2A3-F059-A84E-B15F-2070B83B78BA}"/>
              </a:ext>
            </a:extLst>
          </p:cNvPr>
          <p:cNvSpPr txBox="1"/>
          <p:nvPr/>
        </p:nvSpPr>
        <p:spPr>
          <a:xfrm>
            <a:off x="310673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0D1BD-B6EE-F553-A38A-4A68C4EAE927}"/>
              </a:ext>
            </a:extLst>
          </p:cNvPr>
          <p:cNvSpPr txBox="1"/>
          <p:nvPr/>
        </p:nvSpPr>
        <p:spPr>
          <a:xfrm>
            <a:off x="441579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81F2-CB28-1254-7482-E67935D3BDC6}"/>
              </a:ext>
            </a:extLst>
          </p:cNvPr>
          <p:cNvSpPr txBox="1"/>
          <p:nvPr/>
        </p:nvSpPr>
        <p:spPr>
          <a:xfrm>
            <a:off x="521131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21931-5009-1FEC-8D5F-8AE2D51936FB}"/>
              </a:ext>
            </a:extLst>
          </p:cNvPr>
          <p:cNvSpPr txBox="1"/>
          <p:nvPr/>
        </p:nvSpPr>
        <p:spPr>
          <a:xfrm>
            <a:off x="465505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EC8D-935B-4CB4-31E2-089BB4CFB793}"/>
              </a:ext>
            </a:extLst>
          </p:cNvPr>
          <p:cNvSpPr txBox="1"/>
          <p:nvPr/>
        </p:nvSpPr>
        <p:spPr>
          <a:xfrm>
            <a:off x="34891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1D2DA-24B3-FBF5-CE52-162C1CFF62FF}"/>
              </a:ext>
            </a:extLst>
          </p:cNvPr>
          <p:cNvSpPr txBox="1"/>
          <p:nvPr/>
        </p:nvSpPr>
        <p:spPr>
          <a:xfrm>
            <a:off x="40987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FA8B087-A633-6C4A-7F16-91D9A125BFC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982311" y="2319689"/>
            <a:ext cx="954914" cy="12939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1529A1F-609B-46D2-7E84-E862C90D6E6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292951" y="2302989"/>
            <a:ext cx="954914" cy="132734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D4A3D8-A9DF-25DD-3764-B608B21995B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1012253" y="3937039"/>
            <a:ext cx="954914" cy="6461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F5B7D4B-A535-061F-7A87-C56BF7797C4A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16200000" flipH="1">
            <a:off x="1661477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B21BEBF-33B4-5839-D0E1-8ABB8BA9674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3619087" y="3922593"/>
            <a:ext cx="954914" cy="67506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59F4B6-C505-57AE-1325-4DA982C403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273613" y="3943135"/>
            <a:ext cx="954914" cy="6339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5617525-4EE0-824D-CC38-27AFA53B44E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4802441" y="5341759"/>
            <a:ext cx="954915" cy="4236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2753175-71C4-094D-5618-A5C16ED5D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4524311" y="5487301"/>
            <a:ext cx="954915" cy="132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AAB33F-F289-3117-DC47-A4F916D3454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rot="5400000">
            <a:off x="4246181" y="5209171"/>
            <a:ext cx="954915" cy="6888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464EDE-10DF-C2AD-1DDF-1CCD8820A11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3286855" y="5548293"/>
            <a:ext cx="954915" cy="1060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4AFDC67-52E2-62FD-A22C-51E98397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2" y="3657600"/>
            <a:ext cx="4752975" cy="2616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css</a:t>
            </a:r>
            <a:r>
              <a:rPr lang="en-US" dirty="0">
                <a:latin typeface="Monaco" pitchFamily="2" charset="77"/>
              </a:rPr>
              <a:t> = html body h1 a</a:t>
            </a:r>
          </a:p>
          <a:p>
            <a:pPr marL="0" indent="0">
              <a:buNone/>
            </a:pPr>
            <a:endParaRPr lang="es-ES_tradnl" dirty="0">
              <a:latin typeface="Monaco" pitchFamily="2" charset="77"/>
            </a:endParaRP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C9FBDC23-AEFC-20FF-4DEA-51BFCFC6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Hoja de Estilos en Cascada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EEF8EE-598F-7AE4-CC99-0E63F3731A9C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Cascading Style Sheets (CSS)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9330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B2F0E-AA00-579A-36B4-DBBE0579AFF0}"/>
              </a:ext>
            </a:extLst>
          </p:cNvPr>
          <p:cNvSpPr txBox="1"/>
          <p:nvPr/>
        </p:nvSpPr>
        <p:spPr>
          <a:xfrm>
            <a:off x="477838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0B3A-075C-5BC3-87D9-C5D968E6B9D1}"/>
              </a:ext>
            </a:extLst>
          </p:cNvPr>
          <p:cNvSpPr txBox="1"/>
          <p:nvPr/>
        </p:nvSpPr>
        <p:spPr>
          <a:xfrm>
            <a:off x="51435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836AB-BA54-E2EE-554E-B54756EB0A8D}"/>
              </a:ext>
            </a:extLst>
          </p:cNvPr>
          <p:cNvSpPr txBox="1"/>
          <p:nvPr/>
        </p:nvSpPr>
        <p:spPr>
          <a:xfrm>
            <a:off x="313563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95DA-16CB-A546-8714-726E9FC9C83D}"/>
              </a:ext>
            </a:extLst>
          </p:cNvPr>
          <p:cNvSpPr txBox="1"/>
          <p:nvPr/>
        </p:nvSpPr>
        <p:spPr>
          <a:xfrm>
            <a:off x="51435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E4A93-EDB4-D2E9-80BE-E3D1CAF35FA7}"/>
              </a:ext>
            </a:extLst>
          </p:cNvPr>
          <p:cNvSpPr txBox="1"/>
          <p:nvPr/>
        </p:nvSpPr>
        <p:spPr>
          <a:xfrm>
            <a:off x="181279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6B2A3-F059-A84E-B15F-2070B83B78BA}"/>
              </a:ext>
            </a:extLst>
          </p:cNvPr>
          <p:cNvSpPr txBox="1"/>
          <p:nvPr/>
        </p:nvSpPr>
        <p:spPr>
          <a:xfrm>
            <a:off x="310673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0D1BD-B6EE-F553-A38A-4A68C4EAE927}"/>
              </a:ext>
            </a:extLst>
          </p:cNvPr>
          <p:cNvSpPr txBox="1"/>
          <p:nvPr/>
        </p:nvSpPr>
        <p:spPr>
          <a:xfrm>
            <a:off x="441579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81F2-CB28-1254-7482-E67935D3BDC6}"/>
              </a:ext>
            </a:extLst>
          </p:cNvPr>
          <p:cNvSpPr txBox="1"/>
          <p:nvPr/>
        </p:nvSpPr>
        <p:spPr>
          <a:xfrm>
            <a:off x="521131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21931-5009-1FEC-8D5F-8AE2D51936FB}"/>
              </a:ext>
            </a:extLst>
          </p:cNvPr>
          <p:cNvSpPr txBox="1"/>
          <p:nvPr/>
        </p:nvSpPr>
        <p:spPr>
          <a:xfrm>
            <a:off x="465505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EC8D-935B-4CB4-31E2-089BB4CFB793}"/>
              </a:ext>
            </a:extLst>
          </p:cNvPr>
          <p:cNvSpPr txBox="1"/>
          <p:nvPr/>
        </p:nvSpPr>
        <p:spPr>
          <a:xfrm>
            <a:off x="34891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1D2DA-24B3-FBF5-CE52-162C1CFF62FF}"/>
              </a:ext>
            </a:extLst>
          </p:cNvPr>
          <p:cNvSpPr txBox="1"/>
          <p:nvPr/>
        </p:nvSpPr>
        <p:spPr>
          <a:xfrm>
            <a:off x="40987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FA8B087-A633-6C4A-7F16-91D9A125BFC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982311" y="2319689"/>
            <a:ext cx="954914" cy="12939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1529A1F-609B-46D2-7E84-E862C90D6E6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292951" y="2302989"/>
            <a:ext cx="954914" cy="132734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D4A3D8-A9DF-25DD-3764-B608B21995B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1012253" y="3937039"/>
            <a:ext cx="954914" cy="6461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F5B7D4B-A535-061F-7A87-C56BF7797C4A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16200000" flipH="1">
            <a:off x="1661477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B21BEBF-33B4-5839-D0E1-8ABB8BA9674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3619087" y="3922593"/>
            <a:ext cx="954914" cy="67506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59F4B6-C505-57AE-1325-4DA982C403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273613" y="3943135"/>
            <a:ext cx="954914" cy="6339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5617525-4EE0-824D-CC38-27AFA53B44E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4802441" y="5341759"/>
            <a:ext cx="954915" cy="42367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2753175-71C4-094D-5618-A5C16ED5D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4524311" y="5487301"/>
            <a:ext cx="954915" cy="1325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AAB33F-F289-3117-DC47-A4F916D3454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rot="5400000">
            <a:off x="4246181" y="5209171"/>
            <a:ext cx="954915" cy="68884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464EDE-10DF-C2AD-1DDF-1CCD8820A11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3286855" y="5548293"/>
            <a:ext cx="954915" cy="1060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4AFDC67-52E2-62FD-A22C-51E98397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2" y="3657600"/>
            <a:ext cx="4752975" cy="2616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css</a:t>
            </a:r>
            <a:r>
              <a:rPr lang="en-US" dirty="0">
                <a:latin typeface="Monaco" pitchFamily="2" charset="77"/>
              </a:rPr>
              <a:t> = html body * a</a:t>
            </a:r>
          </a:p>
          <a:p>
            <a:pPr marL="0" indent="0">
              <a:buNone/>
            </a:pPr>
            <a:endParaRPr lang="es-ES_tradnl" dirty="0">
              <a:latin typeface="Monaco" pitchFamily="2" charset="77"/>
            </a:endParaRP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C558660E-E2A6-8B39-6105-82770FDA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Hoja de Estilos en Cascada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3C84AB-E2CB-696B-A49F-192D5C3F1397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Cascading Style Sheets (CSS)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664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B2F0E-AA00-579A-36B4-DBBE0579AFF0}"/>
              </a:ext>
            </a:extLst>
          </p:cNvPr>
          <p:cNvSpPr txBox="1"/>
          <p:nvPr/>
        </p:nvSpPr>
        <p:spPr>
          <a:xfrm>
            <a:off x="477838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0B3A-075C-5BC3-87D9-C5D968E6B9D1}"/>
              </a:ext>
            </a:extLst>
          </p:cNvPr>
          <p:cNvSpPr txBox="1"/>
          <p:nvPr/>
        </p:nvSpPr>
        <p:spPr>
          <a:xfrm>
            <a:off x="51435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836AB-BA54-E2EE-554E-B54756EB0A8D}"/>
              </a:ext>
            </a:extLst>
          </p:cNvPr>
          <p:cNvSpPr txBox="1"/>
          <p:nvPr/>
        </p:nvSpPr>
        <p:spPr>
          <a:xfrm>
            <a:off x="313563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95DA-16CB-A546-8714-726E9FC9C83D}"/>
              </a:ext>
            </a:extLst>
          </p:cNvPr>
          <p:cNvSpPr txBox="1"/>
          <p:nvPr/>
        </p:nvSpPr>
        <p:spPr>
          <a:xfrm>
            <a:off x="51435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E4A93-EDB4-D2E9-80BE-E3D1CAF35FA7}"/>
              </a:ext>
            </a:extLst>
          </p:cNvPr>
          <p:cNvSpPr txBox="1"/>
          <p:nvPr/>
        </p:nvSpPr>
        <p:spPr>
          <a:xfrm>
            <a:off x="181279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6B2A3-F059-A84E-B15F-2070B83B78BA}"/>
              </a:ext>
            </a:extLst>
          </p:cNvPr>
          <p:cNvSpPr txBox="1"/>
          <p:nvPr/>
        </p:nvSpPr>
        <p:spPr>
          <a:xfrm>
            <a:off x="310673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0D1BD-B6EE-F553-A38A-4A68C4EAE927}"/>
              </a:ext>
            </a:extLst>
          </p:cNvPr>
          <p:cNvSpPr txBox="1"/>
          <p:nvPr/>
        </p:nvSpPr>
        <p:spPr>
          <a:xfrm>
            <a:off x="441579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81F2-CB28-1254-7482-E67935D3BDC6}"/>
              </a:ext>
            </a:extLst>
          </p:cNvPr>
          <p:cNvSpPr txBox="1"/>
          <p:nvPr/>
        </p:nvSpPr>
        <p:spPr>
          <a:xfrm>
            <a:off x="521131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21931-5009-1FEC-8D5F-8AE2D51936FB}"/>
              </a:ext>
            </a:extLst>
          </p:cNvPr>
          <p:cNvSpPr txBox="1"/>
          <p:nvPr/>
        </p:nvSpPr>
        <p:spPr>
          <a:xfrm>
            <a:off x="465505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EC8D-935B-4CB4-31E2-089BB4CFB793}"/>
              </a:ext>
            </a:extLst>
          </p:cNvPr>
          <p:cNvSpPr txBox="1"/>
          <p:nvPr/>
        </p:nvSpPr>
        <p:spPr>
          <a:xfrm>
            <a:off x="34891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1D2DA-24B3-FBF5-CE52-162C1CFF62FF}"/>
              </a:ext>
            </a:extLst>
          </p:cNvPr>
          <p:cNvSpPr txBox="1"/>
          <p:nvPr/>
        </p:nvSpPr>
        <p:spPr>
          <a:xfrm>
            <a:off x="40987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FA8B087-A633-6C4A-7F16-91D9A125BFC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982311" y="2319689"/>
            <a:ext cx="954914" cy="12939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1529A1F-609B-46D2-7E84-E862C90D6E6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292951" y="2302989"/>
            <a:ext cx="954914" cy="132734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D4A3D8-A9DF-25DD-3764-B608B21995B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1012253" y="3937039"/>
            <a:ext cx="954914" cy="6461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F5B7D4B-A535-061F-7A87-C56BF7797C4A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16200000" flipH="1">
            <a:off x="1661477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B21BEBF-33B4-5839-D0E1-8ABB8BA9674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3619087" y="3922593"/>
            <a:ext cx="954914" cy="675068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59F4B6-C505-57AE-1325-4DA982C403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273613" y="3943135"/>
            <a:ext cx="954914" cy="6339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5617525-4EE0-824D-CC38-27AFA53B44E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4802441" y="5341759"/>
            <a:ext cx="954915" cy="42367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2753175-71C4-094D-5618-A5C16ED5D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4524311" y="5487301"/>
            <a:ext cx="954915" cy="132588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AAB33F-F289-3117-DC47-A4F916D3454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rot="5400000">
            <a:off x="4246181" y="5209171"/>
            <a:ext cx="954915" cy="68884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464EDE-10DF-C2AD-1DDF-1CCD8820A11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3286855" y="5548293"/>
            <a:ext cx="954915" cy="10604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4AFDC67-52E2-62FD-A22C-51E98397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2" y="3657600"/>
            <a:ext cx="5005388" cy="261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Monaco" pitchFamily="2" charset="77"/>
              </a:rPr>
              <a:t>css</a:t>
            </a:r>
            <a:r>
              <a:rPr lang="en-US" sz="2000" dirty="0">
                <a:latin typeface="Monaco" pitchFamily="2" charset="77"/>
              </a:rPr>
              <a:t> = html body </a:t>
            </a:r>
            <a:r>
              <a:rPr lang="en-US" sz="2000" dirty="0" err="1">
                <a:latin typeface="Monaco" pitchFamily="2" charset="77"/>
              </a:rPr>
              <a:t>a:nth-child</a:t>
            </a:r>
            <a:r>
              <a:rPr lang="en-US" sz="2000" dirty="0">
                <a:latin typeface="Monaco" pitchFamily="2" charset="77"/>
              </a:rPr>
              <a:t>(2)</a:t>
            </a:r>
            <a:endParaRPr lang="es-ES_tradnl" sz="2000" dirty="0">
              <a:latin typeface="Monaco" pitchFamily="2" charset="77"/>
            </a:endParaRPr>
          </a:p>
          <a:p>
            <a:pPr marL="0" indent="0">
              <a:buNone/>
            </a:pPr>
            <a:endParaRPr lang="es-ES_tradnl" sz="2000" dirty="0">
              <a:latin typeface="Monaco" pitchFamily="2" charset="77"/>
            </a:endParaRP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37E2202A-6CFD-F72F-9EC0-7D52DC8C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Hoja de Estilos en Cascada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31664E-5365-E632-E29A-FFA8A29F44E8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Cascading Style Sheets (CSS)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144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JavaScript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2" descr="Qué es JavaScript y cómo funciona? – Agencia Creativa | HORIZONTE">
            <a:extLst>
              <a:ext uri="{FF2B5EF4-FFF2-40B4-BE49-F238E27FC236}">
                <a16:creationId xmlns:a16="http://schemas.microsoft.com/office/drawing/2014/main" id="{DCF1B878-1CF2-A878-B091-277C21BC72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2651723"/>
            <a:ext cx="6795503" cy="186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25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Petición - Respuesta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Internet Of Things outline">
            <a:extLst>
              <a:ext uri="{FF2B5EF4-FFF2-40B4-BE49-F238E27FC236}">
                <a16:creationId xmlns:a16="http://schemas.microsoft.com/office/drawing/2014/main" id="{64CAB1D4-625A-16D5-BF55-CCB350800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4407" y="2785920"/>
            <a:ext cx="1944688" cy="194468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3B15573-468F-6C7F-A516-7C2A18798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325" y="2800191"/>
            <a:ext cx="1916147" cy="1916147"/>
          </a:xfrm>
          <a:prstGeom prst="rect">
            <a:avLst/>
          </a:prstGeom>
        </p:spPr>
      </p:pic>
      <p:pic>
        <p:nvPicPr>
          <p:cNvPr id="19" name="Content Placeholder 18" descr="Database with solid fill">
            <a:extLst>
              <a:ext uri="{FF2B5EF4-FFF2-40B4-BE49-F238E27FC236}">
                <a16:creationId xmlns:a16="http://schemas.microsoft.com/office/drawing/2014/main" id="{F1831D93-0190-614E-C502-A12A35EA2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2029" y="2872685"/>
            <a:ext cx="1771159" cy="1771159"/>
          </a:xfr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24A0C-A37E-11B2-8019-FF225E7C4BDF}"/>
              </a:ext>
            </a:extLst>
          </p:cNvPr>
          <p:cNvCxnSpPr>
            <a:cxnSpLocks/>
          </p:cNvCxnSpPr>
          <p:nvPr/>
        </p:nvCxnSpPr>
        <p:spPr>
          <a:xfrm>
            <a:off x="7290670" y="3534874"/>
            <a:ext cx="1871663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E2A08-9CD7-C12D-2ABD-5B2ACC3716C3}"/>
              </a:ext>
            </a:extLst>
          </p:cNvPr>
          <p:cNvCxnSpPr>
            <a:cxnSpLocks/>
          </p:cNvCxnSpPr>
          <p:nvPr/>
        </p:nvCxnSpPr>
        <p:spPr>
          <a:xfrm>
            <a:off x="2730162" y="3534874"/>
            <a:ext cx="1871663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6425AA-9FC2-6DBF-C5CC-59872642689D}"/>
              </a:ext>
            </a:extLst>
          </p:cNvPr>
          <p:cNvCxnSpPr>
            <a:cxnSpLocks/>
          </p:cNvCxnSpPr>
          <p:nvPr/>
        </p:nvCxnSpPr>
        <p:spPr>
          <a:xfrm flipH="1">
            <a:off x="7753611" y="4005809"/>
            <a:ext cx="1871663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EC47BA-386D-AF32-0D57-AF24C91AC178}"/>
              </a:ext>
            </a:extLst>
          </p:cNvPr>
          <p:cNvCxnSpPr>
            <a:cxnSpLocks/>
          </p:cNvCxnSpPr>
          <p:nvPr/>
        </p:nvCxnSpPr>
        <p:spPr>
          <a:xfrm flipH="1">
            <a:off x="3205988" y="4005809"/>
            <a:ext cx="1871663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CEE5CEA-4B95-E148-31F4-996A1F24EC47}"/>
              </a:ext>
            </a:extLst>
          </p:cNvPr>
          <p:cNvSpPr txBox="1"/>
          <p:nvPr/>
        </p:nvSpPr>
        <p:spPr>
          <a:xfrm>
            <a:off x="695325" y="2060575"/>
            <a:ext cx="194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Cliente</a:t>
            </a:r>
          </a:p>
          <a:p>
            <a:pPr algn="ctr"/>
            <a:r>
              <a:rPr lang="es-ES_tradnl" sz="1400" dirty="0">
                <a:latin typeface="Montserrat" pitchFamily="2" charset="77"/>
              </a:rPr>
              <a:t>(navegador)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43831C-DF77-215C-A11A-82F8FB08A628}"/>
              </a:ext>
            </a:extLst>
          </p:cNvPr>
          <p:cNvSpPr txBox="1"/>
          <p:nvPr/>
        </p:nvSpPr>
        <p:spPr>
          <a:xfrm>
            <a:off x="5123656" y="2060575"/>
            <a:ext cx="194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Red</a:t>
            </a:r>
          </a:p>
          <a:p>
            <a:pPr algn="ctr"/>
            <a:r>
              <a:rPr lang="es-ES_tradnl" sz="1400" dirty="0">
                <a:latin typeface="Montserrat" pitchFamily="2" charset="77"/>
              </a:rPr>
              <a:t>(internet)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019494-5741-C38E-FFD1-011E66CCC3A6}"/>
              </a:ext>
            </a:extLst>
          </p:cNvPr>
          <p:cNvSpPr txBox="1"/>
          <p:nvPr/>
        </p:nvSpPr>
        <p:spPr>
          <a:xfrm>
            <a:off x="9624219" y="2060575"/>
            <a:ext cx="194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Servidor</a:t>
            </a:r>
          </a:p>
          <a:p>
            <a:pPr algn="ctr"/>
            <a:r>
              <a:rPr lang="es-ES_tradnl" sz="1400" dirty="0">
                <a:latin typeface="Montserrat" pitchFamily="2" charset="77"/>
              </a:rPr>
              <a:t>(servidor en la red)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395661-BEEF-7082-C4EE-CDAEC9DDC1B9}"/>
              </a:ext>
            </a:extLst>
          </p:cNvPr>
          <p:cNvSpPr txBox="1"/>
          <p:nvPr/>
        </p:nvSpPr>
        <p:spPr>
          <a:xfrm>
            <a:off x="2603499" y="2872685"/>
            <a:ext cx="199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Montserrat" pitchFamily="2" charset="77"/>
              </a:rPr>
              <a:t>Petición</a:t>
            </a:r>
          </a:p>
          <a:p>
            <a:r>
              <a:rPr lang="es-ES_tradnl" sz="1400" dirty="0">
                <a:latin typeface="Montserrat" pitchFamily="2" charset="77"/>
              </a:rPr>
              <a:t>(</a:t>
            </a:r>
            <a:r>
              <a:rPr lang="es-ES_tradnl" sz="1400" dirty="0" err="1">
                <a:latin typeface="Montserrat" pitchFamily="2" charset="77"/>
              </a:rPr>
              <a:t>request</a:t>
            </a:r>
            <a:r>
              <a:rPr lang="es-ES_tradnl" sz="1400" dirty="0">
                <a:latin typeface="Montserrat" pitchFamily="2" charset="7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D26320-32F7-4E11-F716-A649AAD73E4A}"/>
              </a:ext>
            </a:extLst>
          </p:cNvPr>
          <p:cNvSpPr txBox="1"/>
          <p:nvPr/>
        </p:nvSpPr>
        <p:spPr>
          <a:xfrm>
            <a:off x="7761438" y="4110276"/>
            <a:ext cx="2018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latin typeface="Montserrat" pitchFamily="2" charset="77"/>
              </a:rPr>
              <a:t>Respuesta</a:t>
            </a:r>
          </a:p>
          <a:p>
            <a:pPr algn="r"/>
            <a:r>
              <a:rPr lang="es-ES_tradnl" sz="1400" dirty="0">
                <a:latin typeface="Montserrat" pitchFamily="2" charset="77"/>
              </a:rPr>
              <a:t>(response)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Request Response</a:t>
            </a:r>
          </a:p>
        </p:txBody>
      </p:sp>
    </p:spTree>
    <p:extLst>
      <p:ext uri="{BB962C8B-B14F-4D97-AF65-F5344CB8AC3E}">
        <p14:creationId xmlns:p14="http://schemas.microsoft.com/office/powerpoint/2010/main" val="186403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 err="1"/>
              <a:t>Peticiónes</a:t>
            </a:r>
            <a:r>
              <a:rPr lang="es-ES_tradnl" dirty="0"/>
              <a:t> en HTTP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HTTP Request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3EB53-2F32-11EF-F4D9-7073000CE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40" y="2163239"/>
            <a:ext cx="10837863" cy="411056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GET : </a:t>
            </a:r>
            <a:r>
              <a:rPr lang="en-US" dirty="0" err="1"/>
              <a:t>solicita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representación</a:t>
            </a:r>
            <a:r>
              <a:rPr lang="en-US" dirty="0"/>
              <a:t> del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especificado</a:t>
            </a:r>
            <a:r>
              <a:rPr lang="en-US" dirty="0"/>
              <a:t>. </a:t>
            </a:r>
          </a:p>
          <a:p>
            <a:r>
              <a:rPr lang="en-US" b="1" dirty="0"/>
              <a:t>HEAD:  </a:t>
            </a:r>
            <a:r>
              <a:rPr lang="en-US" dirty="0" err="1"/>
              <a:t>solicita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respuesta</a:t>
            </a:r>
            <a:r>
              <a:rPr lang="en-US" dirty="0"/>
              <a:t> </a:t>
            </a:r>
            <a:r>
              <a:rPr lang="en-US" dirty="0" err="1"/>
              <a:t>idéntica</a:t>
            </a:r>
            <a:r>
              <a:rPr lang="en-US" dirty="0"/>
              <a:t> a la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solicitud</a:t>
            </a:r>
            <a:r>
              <a:rPr lang="en-US" dirty="0"/>
              <a:t> GET, </a:t>
            </a:r>
            <a:r>
              <a:rPr lang="en-US" dirty="0" err="1"/>
              <a:t>pero</a:t>
            </a:r>
            <a:r>
              <a:rPr lang="en-US" dirty="0"/>
              <a:t> sin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cuerpo</a:t>
            </a:r>
            <a:r>
              <a:rPr lang="en-US" dirty="0"/>
              <a:t> de la </a:t>
            </a:r>
            <a:r>
              <a:rPr lang="en-US" dirty="0" err="1"/>
              <a:t>respuesta</a:t>
            </a:r>
            <a:r>
              <a:rPr lang="en-US" dirty="0"/>
              <a:t>.</a:t>
            </a:r>
          </a:p>
          <a:p>
            <a:r>
              <a:rPr lang="en-US" b="1" dirty="0"/>
              <a:t>POST:  </a:t>
            </a:r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para </a:t>
            </a:r>
            <a:r>
              <a:rPr lang="en-US" dirty="0" err="1"/>
              <a:t>enviar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al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especificado</a:t>
            </a:r>
            <a:r>
              <a:rPr lang="en-US" dirty="0"/>
              <a:t>, lo que a menudo </a:t>
            </a:r>
            <a:r>
              <a:rPr lang="en-US" dirty="0" err="1"/>
              <a:t>provoca</a:t>
            </a:r>
            <a:r>
              <a:rPr lang="en-US" dirty="0"/>
              <a:t> un </a:t>
            </a:r>
            <a:r>
              <a:rPr lang="en-US" dirty="0" err="1"/>
              <a:t>cambio</a:t>
            </a:r>
            <a:r>
              <a:rPr lang="en-US" dirty="0"/>
              <a:t> de </a:t>
            </a:r>
            <a:r>
              <a:rPr lang="en-US" dirty="0" err="1"/>
              <a:t>estado</a:t>
            </a:r>
            <a:r>
              <a:rPr lang="en-US" dirty="0"/>
              <a:t> o </a:t>
            </a:r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secundarios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servidor</a:t>
            </a:r>
            <a:r>
              <a:rPr lang="en-US" dirty="0"/>
              <a:t>.</a:t>
            </a:r>
          </a:p>
          <a:p>
            <a:r>
              <a:rPr lang="en-US" b="1" dirty="0"/>
              <a:t>PUT: </a:t>
            </a:r>
            <a:r>
              <a:rPr lang="en-US" dirty="0" err="1"/>
              <a:t>reemplaza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representaciones</a:t>
            </a:r>
            <a:r>
              <a:rPr lang="en-US" dirty="0"/>
              <a:t> </a:t>
            </a:r>
            <a:r>
              <a:rPr lang="en-US" dirty="0" err="1"/>
              <a:t>actuales</a:t>
            </a:r>
            <a:r>
              <a:rPr lang="en-US" dirty="0"/>
              <a:t> del </a:t>
            </a:r>
            <a:r>
              <a:rPr lang="en-US" dirty="0" err="1"/>
              <a:t>recurso</a:t>
            </a:r>
            <a:r>
              <a:rPr lang="en-US" dirty="0"/>
              <a:t> de </a:t>
            </a:r>
            <a:r>
              <a:rPr lang="en-US" dirty="0" err="1"/>
              <a:t>destino</a:t>
            </a:r>
            <a:r>
              <a:rPr lang="en-US" dirty="0"/>
              <a:t> con la carga </a:t>
            </a:r>
            <a:r>
              <a:rPr lang="en-US" dirty="0" err="1"/>
              <a:t>útil</a:t>
            </a:r>
            <a:r>
              <a:rPr lang="en-US" dirty="0"/>
              <a:t> de la </a:t>
            </a:r>
            <a:r>
              <a:rPr lang="en-US" dirty="0" err="1"/>
              <a:t>solicitud</a:t>
            </a:r>
            <a:r>
              <a:rPr lang="en-US" dirty="0"/>
              <a:t>.</a:t>
            </a:r>
          </a:p>
          <a:p>
            <a:r>
              <a:rPr lang="en-US" b="1" dirty="0"/>
              <a:t>DELETE: </a:t>
            </a:r>
            <a:r>
              <a:rPr lang="en-US" dirty="0" err="1"/>
              <a:t>elimina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especificado</a:t>
            </a:r>
            <a:r>
              <a:rPr lang="en-US" dirty="0"/>
              <a:t>.</a:t>
            </a:r>
          </a:p>
          <a:p>
            <a:r>
              <a:rPr lang="en-US" b="1" dirty="0"/>
              <a:t>CONNECT: </a:t>
            </a:r>
            <a:r>
              <a:rPr lang="en-US" dirty="0" err="1"/>
              <a:t>establece</a:t>
            </a:r>
            <a:r>
              <a:rPr lang="en-US" dirty="0"/>
              <a:t> un </a:t>
            </a:r>
            <a:r>
              <a:rPr lang="en-US" dirty="0" err="1"/>
              <a:t>túnel</a:t>
            </a:r>
            <a:r>
              <a:rPr lang="en-US" dirty="0"/>
              <a:t> al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identificado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recurso</a:t>
            </a:r>
            <a:r>
              <a:rPr lang="en-US" dirty="0"/>
              <a:t> de </a:t>
            </a:r>
            <a:r>
              <a:rPr lang="en-US" dirty="0" err="1"/>
              <a:t>destino</a:t>
            </a:r>
            <a:r>
              <a:rPr lang="en-US" dirty="0"/>
              <a:t>.</a:t>
            </a:r>
          </a:p>
          <a:p>
            <a:r>
              <a:rPr lang="en-US" b="1" dirty="0"/>
              <a:t>OPTIONS: </a:t>
            </a:r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para </a:t>
            </a:r>
            <a:r>
              <a:rPr lang="en-US" dirty="0" err="1"/>
              <a:t>describir</a:t>
            </a:r>
            <a:r>
              <a:rPr lang="en-US" dirty="0"/>
              <a:t> las </a:t>
            </a:r>
            <a:r>
              <a:rPr lang="en-US" dirty="0" err="1"/>
              <a:t>opciones</a:t>
            </a:r>
            <a:r>
              <a:rPr lang="en-US" dirty="0"/>
              <a:t> de </a:t>
            </a:r>
            <a:r>
              <a:rPr lang="en-US" dirty="0" err="1"/>
              <a:t>comunicación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recurso</a:t>
            </a:r>
            <a:r>
              <a:rPr lang="en-US" dirty="0"/>
              <a:t> de </a:t>
            </a:r>
            <a:r>
              <a:rPr lang="en-US" dirty="0" err="1"/>
              <a:t>destino</a:t>
            </a:r>
            <a:r>
              <a:rPr lang="en-US" dirty="0"/>
              <a:t>.</a:t>
            </a:r>
          </a:p>
          <a:p>
            <a:r>
              <a:rPr lang="en-US" b="1" dirty="0"/>
              <a:t>TRACE: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prueba</a:t>
            </a:r>
            <a:r>
              <a:rPr lang="en-US" dirty="0"/>
              <a:t> de </a:t>
            </a:r>
            <a:r>
              <a:rPr lang="en-US" dirty="0" err="1"/>
              <a:t>bucle</a:t>
            </a:r>
            <a:r>
              <a:rPr lang="en-US" dirty="0"/>
              <a:t> de </a:t>
            </a:r>
            <a:r>
              <a:rPr lang="en-US" dirty="0" err="1"/>
              <a:t>mensajes</a:t>
            </a:r>
            <a:r>
              <a:rPr lang="en-US" dirty="0"/>
              <a:t> a lo largo de la </a:t>
            </a:r>
            <a:r>
              <a:rPr lang="en-US" dirty="0" err="1"/>
              <a:t>ruta</a:t>
            </a:r>
            <a:r>
              <a:rPr lang="en-US" dirty="0"/>
              <a:t> al </a:t>
            </a:r>
            <a:r>
              <a:rPr lang="en-US" dirty="0" err="1"/>
              <a:t>recurso</a:t>
            </a:r>
            <a:r>
              <a:rPr lang="en-US" dirty="0"/>
              <a:t> de </a:t>
            </a:r>
            <a:r>
              <a:rPr lang="en-US" dirty="0" err="1"/>
              <a:t>destino</a:t>
            </a:r>
            <a:r>
              <a:rPr lang="en-US" dirty="0"/>
              <a:t>.</a:t>
            </a:r>
          </a:p>
          <a:p>
            <a:r>
              <a:rPr lang="en-US" b="1" dirty="0"/>
              <a:t>PATCH: </a:t>
            </a:r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para </a:t>
            </a: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modificaciones</a:t>
            </a:r>
            <a:r>
              <a:rPr lang="en-US" dirty="0"/>
              <a:t> </a:t>
            </a:r>
            <a:r>
              <a:rPr lang="en-US" dirty="0" err="1"/>
              <a:t>parciales</a:t>
            </a:r>
            <a:r>
              <a:rPr lang="en-US" dirty="0"/>
              <a:t> a un </a:t>
            </a:r>
            <a:r>
              <a:rPr lang="en-US" dirty="0" err="1"/>
              <a:t>recurso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644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Respuestas en HTTP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HTTP Response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3EB53-2F32-11EF-F4D9-7073000CE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340" y="2163239"/>
            <a:ext cx="10837863" cy="4110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Los </a:t>
            </a:r>
            <a:r>
              <a:rPr lang="en-US" sz="2000" dirty="0" err="1"/>
              <a:t>códigos</a:t>
            </a:r>
            <a:r>
              <a:rPr lang="en-US" sz="2000" dirty="0"/>
              <a:t> de </a:t>
            </a:r>
            <a:r>
              <a:rPr lang="en-US" sz="2000" dirty="0" err="1"/>
              <a:t>estado</a:t>
            </a:r>
            <a:r>
              <a:rPr lang="en-US" sz="2000" dirty="0"/>
              <a:t> de </a:t>
            </a:r>
            <a:r>
              <a:rPr lang="en-US" sz="2000" dirty="0" err="1"/>
              <a:t>respuesta</a:t>
            </a:r>
            <a:r>
              <a:rPr lang="en-US" sz="2000" dirty="0"/>
              <a:t> HTTP </a:t>
            </a:r>
            <a:r>
              <a:rPr lang="en-US" sz="2000" dirty="0" err="1"/>
              <a:t>indican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solicitud</a:t>
            </a:r>
            <a:r>
              <a:rPr lang="en-US" sz="2000" dirty="0"/>
              <a:t> HTTP </a:t>
            </a:r>
            <a:r>
              <a:rPr lang="en-US" sz="2000" dirty="0" err="1"/>
              <a:t>específica</a:t>
            </a:r>
            <a:r>
              <a:rPr lang="en-US" sz="2000" dirty="0"/>
              <a:t> se ha </a:t>
            </a:r>
            <a:r>
              <a:rPr lang="en-US" sz="2000" dirty="0" err="1"/>
              <a:t>completado</a:t>
            </a:r>
            <a:r>
              <a:rPr lang="en-US" sz="2000" dirty="0"/>
              <a:t> </a:t>
            </a:r>
            <a:r>
              <a:rPr lang="en-US" sz="2000" dirty="0" err="1"/>
              <a:t>correctamente</a:t>
            </a:r>
            <a:r>
              <a:rPr lang="en-US" sz="2000" dirty="0"/>
              <a:t>. Las </a:t>
            </a:r>
            <a:r>
              <a:rPr lang="en-US" sz="2000" dirty="0" err="1"/>
              <a:t>respuestas</a:t>
            </a:r>
            <a:r>
              <a:rPr lang="en-US" sz="2000" dirty="0"/>
              <a:t> se </a:t>
            </a:r>
            <a:r>
              <a:rPr lang="en-US" sz="2000" dirty="0" err="1"/>
              <a:t>agrupan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cinco</a:t>
            </a:r>
            <a:r>
              <a:rPr lang="en-US" sz="2000" dirty="0"/>
              <a:t> </a:t>
            </a:r>
            <a:r>
              <a:rPr lang="en-US" sz="2000" dirty="0" err="1"/>
              <a:t>clases</a:t>
            </a:r>
            <a:r>
              <a:rPr lang="en-US" sz="2000" dirty="0"/>
              <a:t>:</a:t>
            </a:r>
          </a:p>
          <a:p>
            <a:endParaRPr lang="en-US" sz="2000" dirty="0"/>
          </a:p>
          <a:p>
            <a:r>
              <a:rPr lang="en-US" sz="2000" dirty="0" err="1"/>
              <a:t>Respuestas</a:t>
            </a:r>
            <a:r>
              <a:rPr lang="en-US" sz="2000" dirty="0"/>
              <a:t> </a:t>
            </a:r>
            <a:r>
              <a:rPr lang="en-US" sz="2000" dirty="0" err="1"/>
              <a:t>informativas</a:t>
            </a:r>
            <a:r>
              <a:rPr lang="en-US" sz="2000" dirty="0"/>
              <a:t> (100-199)</a:t>
            </a:r>
          </a:p>
          <a:p>
            <a:r>
              <a:rPr lang="en-US" sz="2000" dirty="0" err="1"/>
              <a:t>Respuestas</a:t>
            </a:r>
            <a:r>
              <a:rPr lang="en-US" sz="2000" dirty="0"/>
              <a:t> </a:t>
            </a:r>
            <a:r>
              <a:rPr lang="en-US" sz="2000" dirty="0" err="1"/>
              <a:t>satisfactorias</a:t>
            </a:r>
            <a:r>
              <a:rPr lang="en-US" sz="2000" dirty="0"/>
              <a:t> (200-299)</a:t>
            </a:r>
          </a:p>
          <a:p>
            <a:r>
              <a:rPr lang="en-US" sz="2000" dirty="0" err="1"/>
              <a:t>Redirecciones</a:t>
            </a:r>
            <a:r>
              <a:rPr lang="en-US" sz="2000" dirty="0"/>
              <a:t> (300–399)</a:t>
            </a:r>
          </a:p>
          <a:p>
            <a:r>
              <a:rPr lang="en-US" sz="2000" dirty="0" err="1"/>
              <a:t>Errores</a:t>
            </a:r>
            <a:r>
              <a:rPr lang="en-US" sz="2000" dirty="0"/>
              <a:t> del </a:t>
            </a:r>
            <a:r>
              <a:rPr lang="en-US" sz="2000" dirty="0" err="1"/>
              <a:t>cliente</a:t>
            </a:r>
            <a:r>
              <a:rPr lang="en-US" sz="2000" dirty="0"/>
              <a:t> (400–499)</a:t>
            </a:r>
          </a:p>
          <a:p>
            <a:r>
              <a:rPr lang="en-US" sz="2000" dirty="0" err="1"/>
              <a:t>Errores</a:t>
            </a:r>
            <a:r>
              <a:rPr lang="en-US" sz="2000" dirty="0"/>
              <a:t> del </a:t>
            </a:r>
            <a:r>
              <a:rPr lang="en-US" sz="2000" dirty="0" err="1"/>
              <a:t>servidor</a:t>
            </a:r>
            <a:r>
              <a:rPr lang="en-US" sz="2000" dirty="0"/>
              <a:t> (500–599)</a:t>
            </a:r>
          </a:p>
        </p:txBody>
      </p:sp>
      <p:pic>
        <p:nvPicPr>
          <p:cNvPr id="5" name="Picture 2" descr="GitHub&amp;#39;s 404 Page | Bypeople">
            <a:extLst>
              <a:ext uri="{FF2B5EF4-FFF2-40B4-BE49-F238E27FC236}">
                <a16:creationId xmlns:a16="http://schemas.microsoft.com/office/drawing/2014/main" id="{E6AD0ED6-CC22-D319-A98E-BFA601943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7535" y="3237818"/>
            <a:ext cx="4714112" cy="235705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1669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 err="1"/>
              <a:t>Hypertext</a:t>
            </a:r>
            <a:r>
              <a:rPr lang="es-ES_tradnl" dirty="0"/>
              <a:t> Transfer </a:t>
            </a:r>
            <a:r>
              <a:rPr lang="es-ES_tradnl" dirty="0" err="1"/>
              <a:t>Protocol</a:t>
            </a:r>
            <a:r>
              <a:rPr lang="es-ES_tradnl" dirty="0"/>
              <a:t> (HTTP)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/>
          </a:p>
        </p:txBody>
      </p:sp>
      <p:pic>
        <p:nvPicPr>
          <p:cNvPr id="13" name="Graphic 12" descr="Internet Of Things outline">
            <a:extLst>
              <a:ext uri="{FF2B5EF4-FFF2-40B4-BE49-F238E27FC236}">
                <a16:creationId xmlns:a16="http://schemas.microsoft.com/office/drawing/2014/main" id="{64CAB1D4-625A-16D5-BF55-CCB350800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4407" y="2785920"/>
            <a:ext cx="1944688" cy="1944688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3B15573-468F-6C7F-A516-7C2A18798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325" y="2800191"/>
            <a:ext cx="1916147" cy="1916147"/>
          </a:xfrm>
          <a:prstGeom prst="rect">
            <a:avLst/>
          </a:prstGeom>
        </p:spPr>
      </p:pic>
      <p:pic>
        <p:nvPicPr>
          <p:cNvPr id="19" name="Content Placeholder 18" descr="Database with solid fill">
            <a:extLst>
              <a:ext uri="{FF2B5EF4-FFF2-40B4-BE49-F238E27FC236}">
                <a16:creationId xmlns:a16="http://schemas.microsoft.com/office/drawing/2014/main" id="{F1831D93-0190-614E-C502-A12A35EA2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2029" y="2872685"/>
            <a:ext cx="1771159" cy="1771159"/>
          </a:xfr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524A0C-A37E-11B2-8019-FF225E7C4BDF}"/>
              </a:ext>
            </a:extLst>
          </p:cNvPr>
          <p:cNvCxnSpPr>
            <a:cxnSpLocks/>
          </p:cNvCxnSpPr>
          <p:nvPr/>
        </p:nvCxnSpPr>
        <p:spPr>
          <a:xfrm>
            <a:off x="7290670" y="3534874"/>
            <a:ext cx="1871663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6E2A08-9CD7-C12D-2ABD-5B2ACC3716C3}"/>
              </a:ext>
            </a:extLst>
          </p:cNvPr>
          <p:cNvCxnSpPr>
            <a:cxnSpLocks/>
          </p:cNvCxnSpPr>
          <p:nvPr/>
        </p:nvCxnSpPr>
        <p:spPr>
          <a:xfrm>
            <a:off x="2730162" y="3534874"/>
            <a:ext cx="1871663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6425AA-9FC2-6DBF-C5CC-59872642689D}"/>
              </a:ext>
            </a:extLst>
          </p:cNvPr>
          <p:cNvCxnSpPr>
            <a:cxnSpLocks/>
          </p:cNvCxnSpPr>
          <p:nvPr/>
        </p:nvCxnSpPr>
        <p:spPr>
          <a:xfrm flipH="1">
            <a:off x="7753611" y="4005809"/>
            <a:ext cx="1871663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EC47BA-386D-AF32-0D57-AF24C91AC178}"/>
              </a:ext>
            </a:extLst>
          </p:cNvPr>
          <p:cNvCxnSpPr>
            <a:cxnSpLocks/>
          </p:cNvCxnSpPr>
          <p:nvPr/>
        </p:nvCxnSpPr>
        <p:spPr>
          <a:xfrm flipH="1">
            <a:off x="3205988" y="4005809"/>
            <a:ext cx="1871663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CEE5CEA-4B95-E148-31F4-996A1F24EC47}"/>
              </a:ext>
            </a:extLst>
          </p:cNvPr>
          <p:cNvSpPr txBox="1"/>
          <p:nvPr/>
        </p:nvSpPr>
        <p:spPr>
          <a:xfrm>
            <a:off x="695325" y="2060575"/>
            <a:ext cx="194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Cliente</a:t>
            </a:r>
          </a:p>
          <a:p>
            <a:pPr algn="ctr"/>
            <a:r>
              <a:rPr lang="es-ES_tradnl" sz="1400" dirty="0">
                <a:latin typeface="Montserrat" pitchFamily="2" charset="77"/>
              </a:rPr>
              <a:t>(navegador)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43831C-DF77-215C-A11A-82F8FB08A628}"/>
              </a:ext>
            </a:extLst>
          </p:cNvPr>
          <p:cNvSpPr txBox="1"/>
          <p:nvPr/>
        </p:nvSpPr>
        <p:spPr>
          <a:xfrm>
            <a:off x="5123656" y="2060575"/>
            <a:ext cx="194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Red</a:t>
            </a:r>
          </a:p>
          <a:p>
            <a:pPr algn="ctr"/>
            <a:r>
              <a:rPr lang="es-ES_tradnl" sz="1400" dirty="0">
                <a:latin typeface="Montserrat" pitchFamily="2" charset="77"/>
              </a:rPr>
              <a:t>(internet)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019494-5741-C38E-FFD1-011E66CCC3A6}"/>
              </a:ext>
            </a:extLst>
          </p:cNvPr>
          <p:cNvSpPr txBox="1"/>
          <p:nvPr/>
        </p:nvSpPr>
        <p:spPr>
          <a:xfrm>
            <a:off x="9624219" y="2060575"/>
            <a:ext cx="194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Servidor</a:t>
            </a:r>
          </a:p>
          <a:p>
            <a:pPr algn="ctr"/>
            <a:r>
              <a:rPr lang="es-ES_tradnl" sz="1400" dirty="0">
                <a:latin typeface="Montserrat" pitchFamily="2" charset="77"/>
              </a:rPr>
              <a:t>(servidor en la red)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395661-BEEF-7082-C4EE-CDAEC9DDC1B9}"/>
              </a:ext>
            </a:extLst>
          </p:cNvPr>
          <p:cNvSpPr txBox="1"/>
          <p:nvPr/>
        </p:nvSpPr>
        <p:spPr>
          <a:xfrm>
            <a:off x="2603499" y="2872685"/>
            <a:ext cx="199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Montserrat" pitchFamily="2" charset="77"/>
              </a:rPr>
              <a:t>Petición</a:t>
            </a:r>
          </a:p>
          <a:p>
            <a:r>
              <a:rPr lang="es-ES_tradnl" sz="1400" dirty="0">
                <a:latin typeface="Montserrat" pitchFamily="2" charset="77"/>
              </a:rPr>
              <a:t>(</a:t>
            </a:r>
            <a:r>
              <a:rPr lang="es-ES_tradnl" sz="1400" dirty="0" err="1">
                <a:latin typeface="Montserrat" pitchFamily="2" charset="77"/>
              </a:rPr>
              <a:t>request</a:t>
            </a:r>
            <a:r>
              <a:rPr lang="es-ES_tradnl" sz="1400" dirty="0">
                <a:latin typeface="Montserrat" pitchFamily="2" charset="7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D26320-32F7-4E11-F716-A649AAD73E4A}"/>
              </a:ext>
            </a:extLst>
          </p:cNvPr>
          <p:cNvSpPr txBox="1"/>
          <p:nvPr/>
        </p:nvSpPr>
        <p:spPr>
          <a:xfrm>
            <a:off x="7761438" y="4110276"/>
            <a:ext cx="2018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latin typeface="Montserrat" pitchFamily="2" charset="77"/>
              </a:rPr>
              <a:t>Respuesta</a:t>
            </a:r>
          </a:p>
          <a:p>
            <a:pPr algn="r"/>
            <a:r>
              <a:rPr lang="es-ES_tradnl" sz="1400" dirty="0">
                <a:latin typeface="Montserrat" pitchFamily="2" charset="77"/>
              </a:rPr>
              <a:t>(response)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La base de la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comunicación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de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datos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en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la red</a:t>
            </a:r>
          </a:p>
        </p:txBody>
      </p:sp>
    </p:spTree>
    <p:extLst>
      <p:ext uri="{BB962C8B-B14F-4D97-AF65-F5344CB8AC3E}">
        <p14:creationId xmlns:p14="http://schemas.microsoft.com/office/powerpoint/2010/main" val="1228225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C9978-4AC2-34B0-B5E1-C942A763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44426-E20B-1F71-1E70-FB218443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20</a:t>
            </a:fld>
            <a:endParaRPr lang="es-ES" noProof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94B3AF-128B-EE6B-4C61-896580EA1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481" y="1980803"/>
            <a:ext cx="3065707" cy="1547179"/>
          </a:xfrm>
          <a:prstGeom prst="rect">
            <a:avLst/>
          </a:prstGeom>
        </p:spPr>
      </p:pic>
      <p:pic>
        <p:nvPicPr>
          <p:cNvPr id="7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CC9A907-E46E-D0FE-27B6-B937F7A3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418" y="1979929"/>
            <a:ext cx="3069167" cy="1548926"/>
          </a:xfrm>
          <a:prstGeom prst="rect">
            <a:avLst/>
          </a:prstGeom>
        </p:spPr>
      </p:pic>
      <p:pic>
        <p:nvPicPr>
          <p:cNvPr id="8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2B3D89E-FC45-042B-B3DA-5FD440811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15" y="1952625"/>
            <a:ext cx="3177374" cy="1603535"/>
          </a:xfrm>
          <a:prstGeom prst="rect">
            <a:avLst/>
          </a:prstGeom>
        </p:spPr>
      </p:pic>
      <p:pic>
        <p:nvPicPr>
          <p:cNvPr id="10" name="Content Placeholder 5" descr="A screenshot of a person&#10;&#10;Description automatically generated with medium confidence">
            <a:extLst>
              <a:ext uri="{FF2B5EF4-FFF2-40B4-BE49-F238E27FC236}">
                <a16:creationId xmlns:a16="http://schemas.microsoft.com/office/drawing/2014/main" id="{CBDDF4E6-F0E3-5C8B-8939-030130A4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4172761"/>
            <a:ext cx="1956329" cy="2099292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41673E6C-5122-8318-72DF-9545C0FE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81" y="468289"/>
            <a:ext cx="10943607" cy="811379"/>
          </a:xfrm>
        </p:spPr>
        <p:txBody>
          <a:bodyPr/>
          <a:lstStyle/>
          <a:p>
            <a:pPr algn="ctr"/>
            <a:r>
              <a:rPr lang="es-ES_tradnl" dirty="0"/>
              <a:t>Navegación Web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4BB11-A857-A6EE-1D2E-5B528E1C62D6}"/>
              </a:ext>
            </a:extLst>
          </p:cNvPr>
          <p:cNvSpPr txBox="1"/>
          <p:nvPr/>
        </p:nvSpPr>
        <p:spPr>
          <a:xfrm>
            <a:off x="695325" y="1581546"/>
            <a:ext cx="302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GET</a:t>
            </a:r>
            <a:endParaRPr lang="es-ES_tradnl" sz="14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7CA325-DB89-18E6-51AB-F33F2D2F690E}"/>
              </a:ext>
            </a:extLst>
          </p:cNvPr>
          <p:cNvSpPr txBox="1"/>
          <p:nvPr/>
        </p:nvSpPr>
        <p:spPr>
          <a:xfrm>
            <a:off x="4727574" y="1551939"/>
            <a:ext cx="29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POST</a:t>
            </a:r>
            <a:endParaRPr lang="es-ES_tradnl" sz="1400" dirty="0"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7FAC11-983F-0242-62A9-D285D6D83155}"/>
              </a:ext>
            </a:extLst>
          </p:cNvPr>
          <p:cNvSpPr txBox="1"/>
          <p:nvPr/>
        </p:nvSpPr>
        <p:spPr>
          <a:xfrm>
            <a:off x="8355815" y="1600041"/>
            <a:ext cx="317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PUT</a:t>
            </a:r>
            <a:endParaRPr lang="es-ES_tradnl" sz="1400" dirty="0">
              <a:latin typeface="Montserrat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38FB8-29C0-EAB7-891D-4BACA772E22D}"/>
              </a:ext>
            </a:extLst>
          </p:cNvPr>
          <p:cNvSpPr txBox="1"/>
          <p:nvPr/>
        </p:nvSpPr>
        <p:spPr>
          <a:xfrm>
            <a:off x="695325" y="3824288"/>
            <a:ext cx="190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COPY</a:t>
            </a:r>
            <a:endParaRPr lang="es-ES_tradnl" sz="1400" dirty="0">
              <a:latin typeface="Montserrat" pitchFamily="2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43D5AC-33C6-EAD8-25B2-E30E87A7BFE8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836188" y="2754392"/>
            <a:ext cx="725230" cy="1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A2E51A-8CC0-AE45-F557-7FC1C96D444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630585" y="2754392"/>
            <a:ext cx="725230" cy="1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E38FE6-CE75-7A76-D655-0DA008CAF7A9}"/>
              </a:ext>
            </a:extLst>
          </p:cNvPr>
          <p:cNvSpPr txBox="1"/>
          <p:nvPr/>
        </p:nvSpPr>
        <p:spPr>
          <a:xfrm>
            <a:off x="3756025" y="3960098"/>
            <a:ext cx="190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PASTE</a:t>
            </a:r>
            <a:endParaRPr lang="es-ES_tradnl" sz="1400" dirty="0">
              <a:latin typeface="Montserrat" pitchFamily="2" charset="77"/>
            </a:endParaRPr>
          </a:p>
        </p:txBody>
      </p:sp>
      <p:pic>
        <p:nvPicPr>
          <p:cNvPr id="24" name="Graphic 23" descr="Document with solid fill">
            <a:extLst>
              <a:ext uri="{FF2B5EF4-FFF2-40B4-BE49-F238E27FC236}">
                <a16:creationId xmlns:a16="http://schemas.microsoft.com/office/drawing/2014/main" id="{55193D5F-ED92-B21C-6E7F-BF5DFB66F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9576" y="4503174"/>
            <a:ext cx="1461072" cy="146107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FA54DE-B542-8CB4-9B99-0D5E9F070D0C}"/>
              </a:ext>
            </a:extLst>
          </p:cNvPr>
          <p:cNvCxnSpPr>
            <a:cxnSpLocks/>
          </p:cNvCxnSpPr>
          <p:nvPr/>
        </p:nvCxnSpPr>
        <p:spPr>
          <a:xfrm flipV="1">
            <a:off x="2994283" y="5234579"/>
            <a:ext cx="725230" cy="1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4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Raspado Web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Internet Of Things outline">
            <a:extLst>
              <a:ext uri="{FF2B5EF4-FFF2-40B4-BE49-F238E27FC236}">
                <a16:creationId xmlns:a16="http://schemas.microsoft.com/office/drawing/2014/main" id="{64CAB1D4-625A-16D5-BF55-CCB350800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5079" y="2875162"/>
            <a:ext cx="1607180" cy="1607180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93B15573-468F-6C7F-A516-7C2A18798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14508" y="2886956"/>
            <a:ext cx="1583593" cy="1583593"/>
          </a:xfrm>
          <a:prstGeom prst="rect">
            <a:avLst/>
          </a:prstGeom>
        </p:spPr>
      </p:pic>
      <p:pic>
        <p:nvPicPr>
          <p:cNvPr id="19" name="Content Placeholder 18" descr="Database with solid fill">
            <a:extLst>
              <a:ext uri="{FF2B5EF4-FFF2-40B4-BE49-F238E27FC236}">
                <a16:creationId xmlns:a16="http://schemas.microsoft.com/office/drawing/2014/main" id="{F1831D93-0190-614E-C502-A12A35EA2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870" y="2946868"/>
            <a:ext cx="1463768" cy="1463768"/>
          </a:xfr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16425AA-9FC2-6DBF-C5CC-59872642689D}"/>
              </a:ext>
            </a:extLst>
          </p:cNvPr>
          <p:cNvCxnSpPr>
            <a:cxnSpLocks/>
          </p:cNvCxnSpPr>
          <p:nvPr/>
        </p:nvCxnSpPr>
        <p:spPr>
          <a:xfrm flipH="1">
            <a:off x="8486733" y="3926297"/>
            <a:ext cx="1277687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CEE5CEA-4B95-E148-31F4-996A1F24EC47}"/>
              </a:ext>
            </a:extLst>
          </p:cNvPr>
          <p:cNvSpPr txBox="1"/>
          <p:nvPr/>
        </p:nvSpPr>
        <p:spPr>
          <a:xfrm>
            <a:off x="3248231" y="1981063"/>
            <a:ext cx="194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Cliente</a:t>
            </a:r>
          </a:p>
          <a:p>
            <a:pPr algn="ctr"/>
            <a:r>
              <a:rPr lang="es-ES_tradnl" sz="1400" dirty="0">
                <a:latin typeface="Montserrat" pitchFamily="2" charset="77"/>
              </a:rPr>
              <a:t>(navegador)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43831C-DF77-215C-A11A-82F8FB08A628}"/>
              </a:ext>
            </a:extLst>
          </p:cNvPr>
          <p:cNvSpPr txBox="1"/>
          <p:nvPr/>
        </p:nvSpPr>
        <p:spPr>
          <a:xfrm>
            <a:off x="6415574" y="1981063"/>
            <a:ext cx="194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Red</a:t>
            </a:r>
          </a:p>
          <a:p>
            <a:pPr algn="ctr"/>
            <a:r>
              <a:rPr lang="es-ES_tradnl" sz="1400" dirty="0">
                <a:latin typeface="Montserrat" pitchFamily="2" charset="77"/>
              </a:rPr>
              <a:t>(internet)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019494-5741-C38E-FFD1-011E66CCC3A6}"/>
              </a:ext>
            </a:extLst>
          </p:cNvPr>
          <p:cNvSpPr txBox="1"/>
          <p:nvPr/>
        </p:nvSpPr>
        <p:spPr>
          <a:xfrm>
            <a:off x="9763365" y="1981063"/>
            <a:ext cx="194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Servidor</a:t>
            </a:r>
          </a:p>
          <a:p>
            <a:pPr algn="ctr"/>
            <a:r>
              <a:rPr lang="es-ES_tradnl" sz="1400" dirty="0">
                <a:latin typeface="Montserrat" pitchFamily="2" charset="77"/>
              </a:rPr>
              <a:t>(servidor en la red)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395661-BEEF-7082-C4EE-CDAEC9DDC1B9}"/>
              </a:ext>
            </a:extLst>
          </p:cNvPr>
          <p:cNvSpPr txBox="1"/>
          <p:nvPr/>
        </p:nvSpPr>
        <p:spPr>
          <a:xfrm>
            <a:off x="5056163" y="2793173"/>
            <a:ext cx="1998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latin typeface="Montserrat" pitchFamily="2" charset="77"/>
              </a:rPr>
              <a:t>Petición</a:t>
            </a:r>
          </a:p>
          <a:p>
            <a:r>
              <a:rPr lang="es-ES_tradnl" sz="1400" dirty="0">
                <a:latin typeface="Montserrat" pitchFamily="2" charset="77"/>
              </a:rPr>
              <a:t>(</a:t>
            </a:r>
            <a:r>
              <a:rPr lang="es-ES_tradnl" sz="1400" dirty="0" err="1">
                <a:latin typeface="Montserrat" pitchFamily="2" charset="77"/>
              </a:rPr>
              <a:t>request</a:t>
            </a:r>
            <a:r>
              <a:rPr lang="es-ES_tradnl" sz="1400" dirty="0">
                <a:latin typeface="Montserrat" pitchFamily="2" charset="77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D26320-32F7-4E11-F716-A649AAD73E4A}"/>
              </a:ext>
            </a:extLst>
          </p:cNvPr>
          <p:cNvSpPr txBox="1"/>
          <p:nvPr/>
        </p:nvSpPr>
        <p:spPr>
          <a:xfrm>
            <a:off x="7900584" y="4030764"/>
            <a:ext cx="2018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dirty="0">
                <a:latin typeface="Montserrat" pitchFamily="2" charset="77"/>
              </a:rPr>
              <a:t>Respuesta</a:t>
            </a:r>
          </a:p>
          <a:p>
            <a:pPr algn="r"/>
            <a:r>
              <a:rPr lang="es-ES_tradnl" sz="1400" dirty="0">
                <a:latin typeface="Montserrat" pitchFamily="2" charset="77"/>
              </a:rPr>
              <a:t>(response)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Web Scrapping</a:t>
            </a:r>
          </a:p>
        </p:txBody>
      </p:sp>
      <p:pic>
        <p:nvPicPr>
          <p:cNvPr id="6" name="Graphic 5" descr="Robot with solid fill">
            <a:extLst>
              <a:ext uri="{FF2B5EF4-FFF2-40B4-BE49-F238E27FC236}">
                <a16:creationId xmlns:a16="http://schemas.microsoft.com/office/drawing/2014/main" id="{D71E5D12-DB68-0F4D-23C0-A2BD3C2F1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972" y="3081998"/>
            <a:ext cx="1184826" cy="118482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01CD8E-4111-949E-3A13-F76E3BDB3501}"/>
              </a:ext>
            </a:extLst>
          </p:cNvPr>
          <p:cNvCxnSpPr>
            <a:cxnSpLocks/>
          </p:cNvCxnSpPr>
          <p:nvPr/>
        </p:nvCxnSpPr>
        <p:spPr>
          <a:xfrm>
            <a:off x="8451014" y="3455362"/>
            <a:ext cx="1312351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DD47E-D729-6E1F-2607-9A22D7350A2A}"/>
              </a:ext>
            </a:extLst>
          </p:cNvPr>
          <p:cNvCxnSpPr>
            <a:cxnSpLocks/>
          </p:cNvCxnSpPr>
          <p:nvPr/>
        </p:nvCxnSpPr>
        <p:spPr>
          <a:xfrm flipH="1">
            <a:off x="5228638" y="3926297"/>
            <a:ext cx="1277687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EBF35F-84B5-0C60-639F-6D1A7CC0AD3A}"/>
              </a:ext>
            </a:extLst>
          </p:cNvPr>
          <p:cNvCxnSpPr>
            <a:cxnSpLocks/>
          </p:cNvCxnSpPr>
          <p:nvPr/>
        </p:nvCxnSpPr>
        <p:spPr>
          <a:xfrm>
            <a:off x="5192919" y="3455362"/>
            <a:ext cx="1312351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7A9A5E9-F16F-F1FB-3F93-9F81EF412E48}"/>
              </a:ext>
            </a:extLst>
          </p:cNvPr>
          <p:cNvSpPr txBox="1"/>
          <p:nvPr/>
        </p:nvSpPr>
        <p:spPr>
          <a:xfrm>
            <a:off x="658812" y="2740812"/>
            <a:ext cx="20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Automatización</a:t>
            </a:r>
            <a:endParaRPr lang="es-ES_tradnl" sz="1400" dirty="0">
              <a:latin typeface="Montserrat" pitchFamily="2" charset="77"/>
            </a:endParaRPr>
          </a:p>
        </p:txBody>
      </p:sp>
      <p:pic>
        <p:nvPicPr>
          <p:cNvPr id="14" name="Content Placeholder 18" descr="Database with solid fill">
            <a:extLst>
              <a:ext uri="{FF2B5EF4-FFF2-40B4-BE49-F238E27FC236}">
                <a16:creationId xmlns:a16="http://schemas.microsoft.com/office/drawing/2014/main" id="{73B459BD-9D85-6475-BF9B-2200D83C49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5501" y="4877091"/>
            <a:ext cx="1463768" cy="14637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316F99-D0ED-92AB-C563-67574FC039B3}"/>
              </a:ext>
            </a:extLst>
          </p:cNvPr>
          <p:cNvSpPr txBox="1"/>
          <p:nvPr/>
        </p:nvSpPr>
        <p:spPr>
          <a:xfrm>
            <a:off x="658812" y="4495250"/>
            <a:ext cx="194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Base de Datos</a:t>
            </a:r>
            <a:endParaRPr lang="es-ES_tradnl" sz="1400" dirty="0">
              <a:latin typeface="Montserrat" pitchFamily="2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1D0F98-4565-FEB2-38E6-857EC8332967}"/>
              </a:ext>
            </a:extLst>
          </p:cNvPr>
          <p:cNvCxnSpPr>
            <a:cxnSpLocks/>
          </p:cNvCxnSpPr>
          <p:nvPr/>
        </p:nvCxnSpPr>
        <p:spPr>
          <a:xfrm>
            <a:off x="2249798" y="3465513"/>
            <a:ext cx="1312351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15430F0-004F-3D95-338D-03CCB3E4BACA}"/>
              </a:ext>
            </a:extLst>
          </p:cNvPr>
          <p:cNvCxnSpPr>
            <a:stCxn id="15" idx="2"/>
            <a:endCxn id="14" idx="3"/>
          </p:cNvCxnSpPr>
          <p:nvPr/>
        </p:nvCxnSpPr>
        <p:spPr>
          <a:xfrm rot="5400000">
            <a:off x="2728574" y="4131244"/>
            <a:ext cx="1138426" cy="1817036"/>
          </a:xfrm>
          <a:prstGeom prst="curvedConnector2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9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9210-D151-2251-247A-93DE6C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Rastreo Web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22</a:t>
            </a:fld>
            <a:endParaRPr lang="es-ES" noProof="0"/>
          </a:p>
        </p:txBody>
      </p:sp>
      <p:pic>
        <p:nvPicPr>
          <p:cNvPr id="6" name="Picture 2" descr="Code a small web crawler by Rodrigo | Fiverr">
            <a:extLst>
              <a:ext uri="{FF2B5EF4-FFF2-40B4-BE49-F238E27FC236}">
                <a16:creationId xmlns:a16="http://schemas.microsoft.com/office/drawing/2014/main" id="{707ADF8F-6D40-893C-5C07-22F0BAD9C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7866" y="2163763"/>
            <a:ext cx="7087036" cy="41100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72AB9-0191-A894-A7BB-63027D631CB6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Web Crawling</a:t>
            </a:r>
          </a:p>
        </p:txBody>
      </p:sp>
    </p:spTree>
    <p:extLst>
      <p:ext uri="{BB962C8B-B14F-4D97-AF65-F5344CB8AC3E}">
        <p14:creationId xmlns:p14="http://schemas.microsoft.com/office/powerpoint/2010/main" val="136709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9210-D151-2251-247A-93DE6C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Lenguaje de Ruta XML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2AB9-0191-A894-A7BB-63027D631CB6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XML Path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Languaje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(XPATH)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B2F0E-AA00-579A-36B4-DBBE0579AFF0}"/>
              </a:ext>
            </a:extLst>
          </p:cNvPr>
          <p:cNvSpPr txBox="1"/>
          <p:nvPr/>
        </p:nvSpPr>
        <p:spPr>
          <a:xfrm>
            <a:off x="477838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0B3A-075C-5BC3-87D9-C5D968E6B9D1}"/>
              </a:ext>
            </a:extLst>
          </p:cNvPr>
          <p:cNvSpPr txBox="1"/>
          <p:nvPr/>
        </p:nvSpPr>
        <p:spPr>
          <a:xfrm>
            <a:off x="51435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836AB-BA54-E2EE-554E-B54756EB0A8D}"/>
              </a:ext>
            </a:extLst>
          </p:cNvPr>
          <p:cNvSpPr txBox="1"/>
          <p:nvPr/>
        </p:nvSpPr>
        <p:spPr>
          <a:xfrm>
            <a:off x="313563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95DA-16CB-A546-8714-726E9FC9C83D}"/>
              </a:ext>
            </a:extLst>
          </p:cNvPr>
          <p:cNvSpPr txBox="1"/>
          <p:nvPr/>
        </p:nvSpPr>
        <p:spPr>
          <a:xfrm>
            <a:off x="51435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E4A93-EDB4-D2E9-80BE-E3D1CAF35FA7}"/>
              </a:ext>
            </a:extLst>
          </p:cNvPr>
          <p:cNvSpPr txBox="1"/>
          <p:nvPr/>
        </p:nvSpPr>
        <p:spPr>
          <a:xfrm>
            <a:off x="181279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6B2A3-F059-A84E-B15F-2070B83B78BA}"/>
              </a:ext>
            </a:extLst>
          </p:cNvPr>
          <p:cNvSpPr txBox="1"/>
          <p:nvPr/>
        </p:nvSpPr>
        <p:spPr>
          <a:xfrm>
            <a:off x="310673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0D1BD-B6EE-F553-A38A-4A68C4EAE927}"/>
              </a:ext>
            </a:extLst>
          </p:cNvPr>
          <p:cNvSpPr txBox="1"/>
          <p:nvPr/>
        </p:nvSpPr>
        <p:spPr>
          <a:xfrm>
            <a:off x="441579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81F2-CB28-1254-7482-E67935D3BDC6}"/>
              </a:ext>
            </a:extLst>
          </p:cNvPr>
          <p:cNvSpPr txBox="1"/>
          <p:nvPr/>
        </p:nvSpPr>
        <p:spPr>
          <a:xfrm>
            <a:off x="521131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21931-5009-1FEC-8D5F-8AE2D51936FB}"/>
              </a:ext>
            </a:extLst>
          </p:cNvPr>
          <p:cNvSpPr txBox="1"/>
          <p:nvPr/>
        </p:nvSpPr>
        <p:spPr>
          <a:xfrm>
            <a:off x="465505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EC8D-935B-4CB4-31E2-089BB4CFB793}"/>
              </a:ext>
            </a:extLst>
          </p:cNvPr>
          <p:cNvSpPr txBox="1"/>
          <p:nvPr/>
        </p:nvSpPr>
        <p:spPr>
          <a:xfrm>
            <a:off x="34891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1D2DA-24B3-FBF5-CE52-162C1CFF62FF}"/>
              </a:ext>
            </a:extLst>
          </p:cNvPr>
          <p:cNvSpPr txBox="1"/>
          <p:nvPr/>
        </p:nvSpPr>
        <p:spPr>
          <a:xfrm>
            <a:off x="40987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FA8B087-A633-6C4A-7F16-91D9A125BFC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982311" y="2319689"/>
            <a:ext cx="954914" cy="12939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1529A1F-609B-46D2-7E84-E862C90D6E6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292951" y="2302989"/>
            <a:ext cx="954914" cy="13273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D4A3D8-A9DF-25DD-3764-B608B21995B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1012253" y="3937039"/>
            <a:ext cx="954914" cy="6461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F5B7D4B-A535-061F-7A87-C56BF7797C4A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16200000" flipH="1">
            <a:off x="1661477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B21BEBF-33B4-5839-D0E1-8ABB8BA9674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3619087" y="3922593"/>
            <a:ext cx="954914" cy="6750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59F4B6-C505-57AE-1325-4DA982C403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273613" y="3943135"/>
            <a:ext cx="954914" cy="6339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5617525-4EE0-824D-CC38-27AFA53B44E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4802441" y="5341759"/>
            <a:ext cx="954915" cy="4236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2753175-71C4-094D-5618-A5C16ED5D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4524311" y="5487301"/>
            <a:ext cx="954915" cy="132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AAB33F-F289-3117-DC47-A4F916D3454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rot="5400000">
            <a:off x="4246181" y="5209171"/>
            <a:ext cx="954915" cy="6888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464EDE-10DF-C2AD-1DDF-1CCD8820A11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3286855" y="5548293"/>
            <a:ext cx="954915" cy="106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622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9210-D151-2251-247A-93DE6C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Lenguaje de Ruta XML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2AB9-0191-A894-A7BB-63027D631CB6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XML Path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Languaje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(XPATH)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E787CC-1A1D-6793-10A7-AA9FB9F81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2" y="3657600"/>
            <a:ext cx="4752975" cy="2616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xpath</a:t>
            </a:r>
            <a:r>
              <a:rPr lang="en-US" dirty="0">
                <a:latin typeface="Monaco" pitchFamily="2" charset="77"/>
              </a:rPr>
              <a:t> = html/head/title</a:t>
            </a:r>
          </a:p>
          <a:p>
            <a:pPr marL="0" indent="0">
              <a:buNone/>
            </a:pPr>
            <a:endParaRPr lang="es-ES_tradnl" dirty="0"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B2F0E-AA00-579A-36B4-DBBE0579AFF0}"/>
              </a:ext>
            </a:extLst>
          </p:cNvPr>
          <p:cNvSpPr txBox="1"/>
          <p:nvPr/>
        </p:nvSpPr>
        <p:spPr>
          <a:xfrm>
            <a:off x="477838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0B3A-075C-5BC3-87D9-C5D968E6B9D1}"/>
              </a:ext>
            </a:extLst>
          </p:cNvPr>
          <p:cNvSpPr txBox="1"/>
          <p:nvPr/>
        </p:nvSpPr>
        <p:spPr>
          <a:xfrm>
            <a:off x="51435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836AB-BA54-E2EE-554E-B54756EB0A8D}"/>
              </a:ext>
            </a:extLst>
          </p:cNvPr>
          <p:cNvSpPr txBox="1"/>
          <p:nvPr/>
        </p:nvSpPr>
        <p:spPr>
          <a:xfrm>
            <a:off x="313563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95DA-16CB-A546-8714-726E9FC9C83D}"/>
              </a:ext>
            </a:extLst>
          </p:cNvPr>
          <p:cNvSpPr txBox="1"/>
          <p:nvPr/>
        </p:nvSpPr>
        <p:spPr>
          <a:xfrm>
            <a:off x="51435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E4A93-EDB4-D2E9-80BE-E3D1CAF35FA7}"/>
              </a:ext>
            </a:extLst>
          </p:cNvPr>
          <p:cNvSpPr txBox="1"/>
          <p:nvPr/>
        </p:nvSpPr>
        <p:spPr>
          <a:xfrm>
            <a:off x="181279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6B2A3-F059-A84E-B15F-2070B83B78BA}"/>
              </a:ext>
            </a:extLst>
          </p:cNvPr>
          <p:cNvSpPr txBox="1"/>
          <p:nvPr/>
        </p:nvSpPr>
        <p:spPr>
          <a:xfrm>
            <a:off x="310673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0D1BD-B6EE-F553-A38A-4A68C4EAE927}"/>
              </a:ext>
            </a:extLst>
          </p:cNvPr>
          <p:cNvSpPr txBox="1"/>
          <p:nvPr/>
        </p:nvSpPr>
        <p:spPr>
          <a:xfrm>
            <a:off x="441579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81F2-CB28-1254-7482-E67935D3BDC6}"/>
              </a:ext>
            </a:extLst>
          </p:cNvPr>
          <p:cNvSpPr txBox="1"/>
          <p:nvPr/>
        </p:nvSpPr>
        <p:spPr>
          <a:xfrm>
            <a:off x="521131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21931-5009-1FEC-8D5F-8AE2D51936FB}"/>
              </a:ext>
            </a:extLst>
          </p:cNvPr>
          <p:cNvSpPr txBox="1"/>
          <p:nvPr/>
        </p:nvSpPr>
        <p:spPr>
          <a:xfrm>
            <a:off x="465505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EC8D-935B-4CB4-31E2-089BB4CFB793}"/>
              </a:ext>
            </a:extLst>
          </p:cNvPr>
          <p:cNvSpPr txBox="1"/>
          <p:nvPr/>
        </p:nvSpPr>
        <p:spPr>
          <a:xfrm>
            <a:off x="34891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1D2DA-24B3-FBF5-CE52-162C1CFF62FF}"/>
              </a:ext>
            </a:extLst>
          </p:cNvPr>
          <p:cNvSpPr txBox="1"/>
          <p:nvPr/>
        </p:nvSpPr>
        <p:spPr>
          <a:xfrm>
            <a:off x="40987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FA8B087-A633-6C4A-7F16-91D9A125BFC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982311" y="2319689"/>
            <a:ext cx="954914" cy="129394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1529A1F-609B-46D2-7E84-E862C90D6E6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292951" y="2302989"/>
            <a:ext cx="954914" cy="13273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D4A3D8-A9DF-25DD-3764-B608B21995B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1012253" y="3937039"/>
            <a:ext cx="954914" cy="64617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F5B7D4B-A535-061F-7A87-C56BF7797C4A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16200000" flipH="1">
            <a:off x="1661477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B21BEBF-33B4-5839-D0E1-8ABB8BA9674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3619087" y="3922593"/>
            <a:ext cx="954914" cy="6750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59F4B6-C505-57AE-1325-4DA982C403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273613" y="3943135"/>
            <a:ext cx="954914" cy="6339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5617525-4EE0-824D-CC38-27AFA53B44E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4802441" y="5341759"/>
            <a:ext cx="954915" cy="4236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2753175-71C4-094D-5618-A5C16ED5D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4524311" y="5487301"/>
            <a:ext cx="954915" cy="132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AAB33F-F289-3117-DC47-A4F916D3454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rot="5400000">
            <a:off x="4246181" y="5209171"/>
            <a:ext cx="954915" cy="6888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464EDE-10DF-C2AD-1DDF-1CCD8820A11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3286855" y="5548293"/>
            <a:ext cx="954915" cy="106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234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9210-D151-2251-247A-93DE6C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Lenguaje de Ruta XML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2AB9-0191-A894-A7BB-63027D631CB6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XML Path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Languaje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(XPATH)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B2F0E-AA00-579A-36B4-DBBE0579AFF0}"/>
              </a:ext>
            </a:extLst>
          </p:cNvPr>
          <p:cNvSpPr txBox="1"/>
          <p:nvPr/>
        </p:nvSpPr>
        <p:spPr>
          <a:xfrm>
            <a:off x="477838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0B3A-075C-5BC3-87D9-C5D968E6B9D1}"/>
              </a:ext>
            </a:extLst>
          </p:cNvPr>
          <p:cNvSpPr txBox="1"/>
          <p:nvPr/>
        </p:nvSpPr>
        <p:spPr>
          <a:xfrm>
            <a:off x="51435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836AB-BA54-E2EE-554E-B54756EB0A8D}"/>
              </a:ext>
            </a:extLst>
          </p:cNvPr>
          <p:cNvSpPr txBox="1"/>
          <p:nvPr/>
        </p:nvSpPr>
        <p:spPr>
          <a:xfrm>
            <a:off x="313563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95DA-16CB-A546-8714-726E9FC9C83D}"/>
              </a:ext>
            </a:extLst>
          </p:cNvPr>
          <p:cNvSpPr txBox="1"/>
          <p:nvPr/>
        </p:nvSpPr>
        <p:spPr>
          <a:xfrm>
            <a:off x="51435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E4A93-EDB4-D2E9-80BE-E3D1CAF35FA7}"/>
              </a:ext>
            </a:extLst>
          </p:cNvPr>
          <p:cNvSpPr txBox="1"/>
          <p:nvPr/>
        </p:nvSpPr>
        <p:spPr>
          <a:xfrm>
            <a:off x="181279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6B2A3-F059-A84E-B15F-2070B83B78BA}"/>
              </a:ext>
            </a:extLst>
          </p:cNvPr>
          <p:cNvSpPr txBox="1"/>
          <p:nvPr/>
        </p:nvSpPr>
        <p:spPr>
          <a:xfrm>
            <a:off x="310673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0D1BD-B6EE-F553-A38A-4A68C4EAE927}"/>
              </a:ext>
            </a:extLst>
          </p:cNvPr>
          <p:cNvSpPr txBox="1"/>
          <p:nvPr/>
        </p:nvSpPr>
        <p:spPr>
          <a:xfrm>
            <a:off x="441579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81F2-CB28-1254-7482-E67935D3BDC6}"/>
              </a:ext>
            </a:extLst>
          </p:cNvPr>
          <p:cNvSpPr txBox="1"/>
          <p:nvPr/>
        </p:nvSpPr>
        <p:spPr>
          <a:xfrm>
            <a:off x="521131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21931-5009-1FEC-8D5F-8AE2D51936FB}"/>
              </a:ext>
            </a:extLst>
          </p:cNvPr>
          <p:cNvSpPr txBox="1"/>
          <p:nvPr/>
        </p:nvSpPr>
        <p:spPr>
          <a:xfrm>
            <a:off x="465505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EC8D-935B-4CB4-31E2-089BB4CFB793}"/>
              </a:ext>
            </a:extLst>
          </p:cNvPr>
          <p:cNvSpPr txBox="1"/>
          <p:nvPr/>
        </p:nvSpPr>
        <p:spPr>
          <a:xfrm>
            <a:off x="34891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1D2DA-24B3-FBF5-CE52-162C1CFF62FF}"/>
              </a:ext>
            </a:extLst>
          </p:cNvPr>
          <p:cNvSpPr txBox="1"/>
          <p:nvPr/>
        </p:nvSpPr>
        <p:spPr>
          <a:xfrm>
            <a:off x="40987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FA8B087-A633-6C4A-7F16-91D9A125BFC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982311" y="2319689"/>
            <a:ext cx="954914" cy="12939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1529A1F-609B-46D2-7E84-E862C90D6E6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292951" y="2302989"/>
            <a:ext cx="954914" cy="132734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D4A3D8-A9DF-25DD-3764-B608B21995B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1012253" y="3937039"/>
            <a:ext cx="954914" cy="6461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F5B7D4B-A535-061F-7A87-C56BF7797C4A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16200000" flipH="1">
            <a:off x="1661477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B21BEBF-33B4-5839-D0E1-8ABB8BA9674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3619087" y="3922593"/>
            <a:ext cx="954914" cy="67506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59F4B6-C505-57AE-1325-4DA982C403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273613" y="3943135"/>
            <a:ext cx="954914" cy="6339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5617525-4EE0-824D-CC38-27AFA53B44E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4802441" y="5341759"/>
            <a:ext cx="954915" cy="4236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2753175-71C4-094D-5618-A5C16ED5D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4524311" y="5487301"/>
            <a:ext cx="954915" cy="132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AAB33F-F289-3117-DC47-A4F916D3454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rot="5400000">
            <a:off x="4246181" y="5209171"/>
            <a:ext cx="954915" cy="6888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464EDE-10DF-C2AD-1DDF-1CCD8820A11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3286855" y="5548293"/>
            <a:ext cx="954915" cy="1060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4AFDC67-52E2-62FD-A22C-51E98397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2" y="3657600"/>
            <a:ext cx="4752975" cy="2616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xpath</a:t>
            </a:r>
            <a:r>
              <a:rPr lang="en-US" dirty="0">
                <a:latin typeface="Monaco" pitchFamily="2" charset="77"/>
              </a:rPr>
              <a:t> = html/body/h1/a</a:t>
            </a:r>
          </a:p>
          <a:p>
            <a:pPr marL="0" indent="0">
              <a:buNone/>
            </a:pPr>
            <a:endParaRPr lang="es-ES_tradnl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7500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9210-D151-2251-247A-93DE6C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Lenguaje de Ruta XML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2AB9-0191-A894-A7BB-63027D631CB6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XML Path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Languaje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(XPATH)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B2F0E-AA00-579A-36B4-DBBE0579AFF0}"/>
              </a:ext>
            </a:extLst>
          </p:cNvPr>
          <p:cNvSpPr txBox="1"/>
          <p:nvPr/>
        </p:nvSpPr>
        <p:spPr>
          <a:xfrm>
            <a:off x="477838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0B3A-075C-5BC3-87D9-C5D968E6B9D1}"/>
              </a:ext>
            </a:extLst>
          </p:cNvPr>
          <p:cNvSpPr txBox="1"/>
          <p:nvPr/>
        </p:nvSpPr>
        <p:spPr>
          <a:xfrm>
            <a:off x="51435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836AB-BA54-E2EE-554E-B54756EB0A8D}"/>
              </a:ext>
            </a:extLst>
          </p:cNvPr>
          <p:cNvSpPr txBox="1"/>
          <p:nvPr/>
        </p:nvSpPr>
        <p:spPr>
          <a:xfrm>
            <a:off x="313563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95DA-16CB-A546-8714-726E9FC9C83D}"/>
              </a:ext>
            </a:extLst>
          </p:cNvPr>
          <p:cNvSpPr txBox="1"/>
          <p:nvPr/>
        </p:nvSpPr>
        <p:spPr>
          <a:xfrm>
            <a:off x="51435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E4A93-EDB4-D2E9-80BE-E3D1CAF35FA7}"/>
              </a:ext>
            </a:extLst>
          </p:cNvPr>
          <p:cNvSpPr txBox="1"/>
          <p:nvPr/>
        </p:nvSpPr>
        <p:spPr>
          <a:xfrm>
            <a:off x="181279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6B2A3-F059-A84E-B15F-2070B83B78BA}"/>
              </a:ext>
            </a:extLst>
          </p:cNvPr>
          <p:cNvSpPr txBox="1"/>
          <p:nvPr/>
        </p:nvSpPr>
        <p:spPr>
          <a:xfrm>
            <a:off x="310673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0D1BD-B6EE-F553-A38A-4A68C4EAE927}"/>
              </a:ext>
            </a:extLst>
          </p:cNvPr>
          <p:cNvSpPr txBox="1"/>
          <p:nvPr/>
        </p:nvSpPr>
        <p:spPr>
          <a:xfrm>
            <a:off x="441579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81F2-CB28-1254-7482-E67935D3BDC6}"/>
              </a:ext>
            </a:extLst>
          </p:cNvPr>
          <p:cNvSpPr txBox="1"/>
          <p:nvPr/>
        </p:nvSpPr>
        <p:spPr>
          <a:xfrm>
            <a:off x="521131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21931-5009-1FEC-8D5F-8AE2D51936FB}"/>
              </a:ext>
            </a:extLst>
          </p:cNvPr>
          <p:cNvSpPr txBox="1"/>
          <p:nvPr/>
        </p:nvSpPr>
        <p:spPr>
          <a:xfrm>
            <a:off x="465505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EC8D-935B-4CB4-31E2-089BB4CFB793}"/>
              </a:ext>
            </a:extLst>
          </p:cNvPr>
          <p:cNvSpPr txBox="1"/>
          <p:nvPr/>
        </p:nvSpPr>
        <p:spPr>
          <a:xfrm>
            <a:off x="34891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1D2DA-24B3-FBF5-CE52-162C1CFF62FF}"/>
              </a:ext>
            </a:extLst>
          </p:cNvPr>
          <p:cNvSpPr txBox="1"/>
          <p:nvPr/>
        </p:nvSpPr>
        <p:spPr>
          <a:xfrm>
            <a:off x="40987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FA8B087-A633-6C4A-7F16-91D9A125BFC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982311" y="2319689"/>
            <a:ext cx="954914" cy="12939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1529A1F-609B-46D2-7E84-E862C90D6E6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292951" y="2302989"/>
            <a:ext cx="954914" cy="132734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D4A3D8-A9DF-25DD-3764-B608B21995B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1012253" y="3937039"/>
            <a:ext cx="954914" cy="6461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F5B7D4B-A535-061F-7A87-C56BF7797C4A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16200000" flipH="1">
            <a:off x="1661477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B21BEBF-33B4-5839-D0E1-8ABB8BA9674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3619087" y="3922593"/>
            <a:ext cx="954914" cy="67506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59F4B6-C505-57AE-1325-4DA982C403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273613" y="3943135"/>
            <a:ext cx="954914" cy="6339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5617525-4EE0-824D-CC38-27AFA53B44E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4802441" y="5341759"/>
            <a:ext cx="954915" cy="42367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2753175-71C4-094D-5618-A5C16ED5D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4524311" y="5487301"/>
            <a:ext cx="954915" cy="13258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AAB33F-F289-3117-DC47-A4F916D3454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rot="5400000">
            <a:off x="4246181" y="5209171"/>
            <a:ext cx="954915" cy="68884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464EDE-10DF-C2AD-1DDF-1CCD8820A11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3286855" y="5548293"/>
            <a:ext cx="954915" cy="1060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4AFDC67-52E2-62FD-A22C-51E98397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2" y="3657600"/>
            <a:ext cx="4752975" cy="2616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xpath</a:t>
            </a:r>
            <a:r>
              <a:rPr lang="en-US" dirty="0">
                <a:latin typeface="Monaco" pitchFamily="2" charset="77"/>
              </a:rPr>
              <a:t> = html/body//a</a:t>
            </a:r>
          </a:p>
          <a:p>
            <a:pPr marL="0" indent="0">
              <a:buNone/>
            </a:pPr>
            <a:endParaRPr lang="es-ES_tradnl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531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9210-D151-2251-247A-93DE6C58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Lenguaje de Ruta XML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1F67-91D7-0DF4-9101-071D5D6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90869D-85AB-AA79-0F21-EA5CD5F78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72AB9-0191-A894-A7BB-63027D631CB6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XML Path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Languaje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(XPATH)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B2F0E-AA00-579A-36B4-DBBE0579AFF0}"/>
              </a:ext>
            </a:extLst>
          </p:cNvPr>
          <p:cNvSpPr txBox="1"/>
          <p:nvPr/>
        </p:nvSpPr>
        <p:spPr>
          <a:xfrm>
            <a:off x="477838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C0B3A-075C-5BC3-87D9-C5D968E6B9D1}"/>
              </a:ext>
            </a:extLst>
          </p:cNvPr>
          <p:cNvSpPr txBox="1"/>
          <p:nvPr/>
        </p:nvSpPr>
        <p:spPr>
          <a:xfrm>
            <a:off x="51435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836AB-BA54-E2EE-554E-B54756EB0A8D}"/>
              </a:ext>
            </a:extLst>
          </p:cNvPr>
          <p:cNvSpPr txBox="1"/>
          <p:nvPr/>
        </p:nvSpPr>
        <p:spPr>
          <a:xfrm>
            <a:off x="3135630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995DA-16CB-A546-8714-726E9FC9C83D}"/>
              </a:ext>
            </a:extLst>
          </p:cNvPr>
          <p:cNvSpPr txBox="1"/>
          <p:nvPr/>
        </p:nvSpPr>
        <p:spPr>
          <a:xfrm>
            <a:off x="51435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0E4A93-EDB4-D2E9-80BE-E3D1CAF35FA7}"/>
              </a:ext>
            </a:extLst>
          </p:cNvPr>
          <p:cNvSpPr txBox="1"/>
          <p:nvPr/>
        </p:nvSpPr>
        <p:spPr>
          <a:xfrm>
            <a:off x="181279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6B2A3-F059-A84E-B15F-2070B83B78BA}"/>
              </a:ext>
            </a:extLst>
          </p:cNvPr>
          <p:cNvSpPr txBox="1"/>
          <p:nvPr/>
        </p:nvSpPr>
        <p:spPr>
          <a:xfrm>
            <a:off x="3106738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0D1BD-B6EE-F553-A38A-4A68C4EAE927}"/>
              </a:ext>
            </a:extLst>
          </p:cNvPr>
          <p:cNvSpPr txBox="1"/>
          <p:nvPr/>
        </p:nvSpPr>
        <p:spPr>
          <a:xfrm>
            <a:off x="4415790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A381F2-CB28-1254-7482-E67935D3BDC6}"/>
              </a:ext>
            </a:extLst>
          </p:cNvPr>
          <p:cNvSpPr txBox="1"/>
          <p:nvPr/>
        </p:nvSpPr>
        <p:spPr>
          <a:xfrm>
            <a:off x="521131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321931-5009-1FEC-8D5F-8AE2D51936FB}"/>
              </a:ext>
            </a:extLst>
          </p:cNvPr>
          <p:cNvSpPr txBox="1"/>
          <p:nvPr/>
        </p:nvSpPr>
        <p:spPr>
          <a:xfrm>
            <a:off x="465505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41EC8D-935B-4CB4-31E2-089BB4CFB793}"/>
              </a:ext>
            </a:extLst>
          </p:cNvPr>
          <p:cNvSpPr txBox="1"/>
          <p:nvPr/>
        </p:nvSpPr>
        <p:spPr>
          <a:xfrm>
            <a:off x="34891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51D2DA-24B3-FBF5-CE52-162C1CFF62FF}"/>
              </a:ext>
            </a:extLst>
          </p:cNvPr>
          <p:cNvSpPr txBox="1"/>
          <p:nvPr/>
        </p:nvSpPr>
        <p:spPr>
          <a:xfrm>
            <a:off x="4098798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FA8B087-A633-6C4A-7F16-91D9A125BFC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5400000">
            <a:off x="1982311" y="2319689"/>
            <a:ext cx="954914" cy="12939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1529A1F-609B-46D2-7E84-E862C90D6E6D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292951" y="2302989"/>
            <a:ext cx="954914" cy="132734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26D4A3D8-A9DF-25DD-3764-B608B21995BE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rot="5400000">
            <a:off x="1012253" y="3937039"/>
            <a:ext cx="954914" cy="6461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F5B7D4B-A535-061F-7A87-C56BF7797C4A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16200000" flipH="1">
            <a:off x="1661477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3B21BEBF-33B4-5839-D0E1-8ABB8BA9674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5400000">
            <a:off x="3619087" y="3922593"/>
            <a:ext cx="954914" cy="675068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C59F4B6-C505-57AE-1325-4DA982C403C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16200000" flipH="1">
            <a:off x="4273613" y="3943135"/>
            <a:ext cx="954914" cy="63398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5617525-4EE0-824D-CC38-27AFA53B44E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4802441" y="5341759"/>
            <a:ext cx="954915" cy="423672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2753175-71C4-094D-5618-A5C16ED5D4CC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5400000">
            <a:off x="4524311" y="5487301"/>
            <a:ext cx="954915" cy="132588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CAAB33F-F289-3117-DC47-A4F916D3454A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 rot="5400000">
            <a:off x="4246181" y="5209171"/>
            <a:ext cx="954915" cy="688848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82464EDE-10DF-C2AD-1DDF-1CCD8820A113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3286855" y="5548293"/>
            <a:ext cx="954915" cy="10604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64AFDC67-52E2-62FD-A22C-51E983972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0212" y="3657600"/>
            <a:ext cx="4752975" cy="26162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Monaco" pitchFamily="2" charset="77"/>
              </a:rPr>
              <a:t>xpath</a:t>
            </a:r>
            <a:r>
              <a:rPr lang="en-US" dirty="0">
                <a:latin typeface="Monaco" pitchFamily="2" charset="77"/>
              </a:rPr>
              <a:t> = html/body//a[2]</a:t>
            </a:r>
            <a:endParaRPr lang="es-ES_tradnl" dirty="0">
              <a:latin typeface="Monaco" pitchFamily="2" charset="77"/>
            </a:endParaRPr>
          </a:p>
          <a:p>
            <a:pPr marL="0" indent="0">
              <a:buNone/>
            </a:pPr>
            <a:endParaRPr lang="es-ES_tradnl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3228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6C7C-F456-DF4B-B903-697BF29FF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271" y="2603427"/>
            <a:ext cx="8116016" cy="1373070"/>
          </a:xfrm>
        </p:spPr>
        <p:txBody>
          <a:bodyPr/>
          <a:lstStyle/>
          <a:p>
            <a:pPr algn="l"/>
            <a:r>
              <a:rPr lang="en-US"/>
              <a:t>¡Gracias por </a:t>
            </a:r>
            <a:r>
              <a:rPr lang="en-US" err="1"/>
              <a:t>tu</a:t>
            </a:r>
            <a:r>
              <a:rPr lang="en-US"/>
              <a:t> </a:t>
            </a:r>
            <a:r>
              <a:rPr lang="en-US" err="1"/>
              <a:t>atención</a:t>
            </a:r>
            <a:r>
              <a:rPr lang="en-US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4868B5-F1B8-2F44-BCA5-4FA566CBE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24" y="4497664"/>
            <a:ext cx="8116016" cy="669498"/>
          </a:xfrm>
        </p:spPr>
        <p:txBody>
          <a:bodyPr/>
          <a:lstStyle/>
          <a:p>
            <a:pPr algn="l">
              <a:spcBef>
                <a:spcPts val="200"/>
              </a:spcBef>
            </a:pPr>
            <a:r>
              <a:rPr lang="en-US" err="1"/>
              <a:t>Escríbeme</a:t>
            </a:r>
            <a:r>
              <a:rPr lang="en-US"/>
              <a:t>: </a:t>
            </a:r>
            <a:r>
              <a:rPr lang="en-US" err="1"/>
              <a:t>r.rosado@tec.mx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CC715-FBA7-FF47-A505-8940B327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956" y="6273802"/>
            <a:ext cx="7002156" cy="584198"/>
          </a:xfrm>
        </p:spPr>
        <p:txBody>
          <a:bodyPr/>
          <a:lstStyle/>
          <a:p>
            <a:r>
              <a:rPr lang="en-US" err="1"/>
              <a:t>r.rosado@tec.mx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0FEBA-B848-374D-BE56-A5F28FB2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6412" y="6273800"/>
            <a:ext cx="360000" cy="58175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3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 err="1"/>
              <a:t>Hypertext</a:t>
            </a:r>
            <a:r>
              <a:rPr lang="es-ES_tradnl" dirty="0"/>
              <a:t> Transfer </a:t>
            </a:r>
            <a:r>
              <a:rPr lang="es-ES_tradnl" dirty="0" err="1"/>
              <a:t>Protocol</a:t>
            </a:r>
            <a:r>
              <a:rPr lang="es-ES_tradnl" dirty="0"/>
              <a:t> (HTTP)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EE5CEA-4B95-E148-31F4-996A1F24EC47}"/>
              </a:ext>
            </a:extLst>
          </p:cNvPr>
          <p:cNvSpPr txBox="1"/>
          <p:nvPr/>
        </p:nvSpPr>
        <p:spPr>
          <a:xfrm>
            <a:off x="695325" y="2248464"/>
            <a:ext cx="194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err="1">
                <a:latin typeface="Montserrat" pitchFamily="2" charset="77"/>
              </a:rPr>
              <a:t>Hypertext</a:t>
            </a:r>
            <a:endParaRPr lang="es-ES_tradnl" sz="1400" dirty="0">
              <a:latin typeface="Montserrat" pitchFamily="2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43831C-DF77-215C-A11A-82F8FB08A628}"/>
              </a:ext>
            </a:extLst>
          </p:cNvPr>
          <p:cNvSpPr txBox="1"/>
          <p:nvPr/>
        </p:nvSpPr>
        <p:spPr>
          <a:xfrm>
            <a:off x="3719513" y="4268216"/>
            <a:ext cx="205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err="1">
                <a:latin typeface="Montserrat" pitchFamily="2" charset="77"/>
              </a:rPr>
              <a:t>Hypermedia</a:t>
            </a:r>
            <a:endParaRPr lang="es-ES_tradnl" sz="1400" dirty="0">
              <a:latin typeface="Montserrat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019494-5741-C38E-FFD1-011E66CCC3A6}"/>
              </a:ext>
            </a:extLst>
          </p:cNvPr>
          <p:cNvSpPr txBox="1"/>
          <p:nvPr/>
        </p:nvSpPr>
        <p:spPr>
          <a:xfrm>
            <a:off x="6791326" y="2248464"/>
            <a:ext cx="194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err="1">
                <a:latin typeface="Montserrat" pitchFamily="2" charset="77"/>
              </a:rPr>
              <a:t>Hyperlinks</a:t>
            </a:r>
            <a:endParaRPr lang="es-ES_tradnl" sz="1400" dirty="0">
              <a:latin typeface="Montserrat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D26320-32F7-4E11-F716-A649AAD73E4A}"/>
              </a:ext>
            </a:extLst>
          </p:cNvPr>
          <p:cNvSpPr txBox="1"/>
          <p:nvPr/>
        </p:nvSpPr>
        <p:spPr>
          <a:xfrm>
            <a:off x="9767889" y="4268216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Scripts</a:t>
            </a:r>
            <a:endParaRPr lang="es-ES_tradnl" sz="1400" dirty="0">
              <a:latin typeface="Montserrat" pitchFamily="2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Recursos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Elementales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8" name="Content Placeholder 7" descr="Programmer male with solid fill">
            <a:extLst>
              <a:ext uri="{FF2B5EF4-FFF2-40B4-BE49-F238E27FC236}">
                <a16:creationId xmlns:a16="http://schemas.microsoft.com/office/drawing/2014/main" id="{80D316D6-D475-7036-C9D4-0AC8858E1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0003" y="4570920"/>
            <a:ext cx="1461072" cy="1461072"/>
          </a:xfrm>
        </p:spPr>
      </p:pic>
      <p:pic>
        <p:nvPicPr>
          <p:cNvPr id="10" name="Graphic 9" descr="Link with solid fill">
            <a:extLst>
              <a:ext uri="{FF2B5EF4-FFF2-40B4-BE49-F238E27FC236}">
                <a16:creationId xmlns:a16="http://schemas.microsoft.com/office/drawing/2014/main" id="{838A8DD0-7677-8DBA-4EA2-62C86303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3133" y="2756406"/>
            <a:ext cx="1461072" cy="1461072"/>
          </a:xfrm>
          <a:prstGeom prst="rect">
            <a:avLst/>
          </a:prstGeom>
        </p:spPr>
      </p:pic>
      <p:pic>
        <p:nvPicPr>
          <p:cNvPr id="12" name="Graphic 11" descr="Presentation with media with solid fill">
            <a:extLst>
              <a:ext uri="{FF2B5EF4-FFF2-40B4-BE49-F238E27FC236}">
                <a16:creationId xmlns:a16="http://schemas.microsoft.com/office/drawing/2014/main" id="{5F220444-3D9D-F161-9537-51B6A1D5E4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95" y="4773102"/>
            <a:ext cx="1461072" cy="1461072"/>
          </a:xfrm>
          <a:prstGeom prst="rect">
            <a:avLst/>
          </a:prstGeom>
        </p:spPr>
      </p:pic>
      <p:pic>
        <p:nvPicPr>
          <p:cNvPr id="18" name="Graphic 17" descr="Document with solid fill">
            <a:extLst>
              <a:ext uri="{FF2B5EF4-FFF2-40B4-BE49-F238E27FC236}">
                <a16:creationId xmlns:a16="http://schemas.microsoft.com/office/drawing/2014/main" id="{A5F89700-F7EE-72E4-7C0A-E1BADFFE8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7133" y="2756406"/>
            <a:ext cx="1461072" cy="146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74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Lenguaje de Marcado de </a:t>
            </a:r>
            <a:r>
              <a:rPr lang="es-ES_tradnl" dirty="0" err="1"/>
              <a:t>HiperTexto</a:t>
            </a:r>
            <a:endParaRPr lang="es-ES_trad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HyperText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Markup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Languaje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s-ES_tradnl" dirty="0"/>
              <a:t>(HTML) 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" name="Content Placeholder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CFFD806-8A1B-0FDC-132F-87A947E01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111"/>
          <a:stretch/>
        </p:blipFill>
        <p:spPr>
          <a:xfrm>
            <a:off x="695324" y="2399137"/>
            <a:ext cx="5076826" cy="3874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5868B-DD53-9D1A-2A1E-7676B0EA6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37"/>
          <a:stretch/>
        </p:blipFill>
        <p:spPr>
          <a:xfrm>
            <a:off x="6622257" y="2399136"/>
            <a:ext cx="4874420" cy="3874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90107C-2AD1-B643-9F01-593AEEA8E4C5}"/>
              </a:ext>
            </a:extLst>
          </p:cNvPr>
          <p:cNvSpPr txBox="1"/>
          <p:nvPr/>
        </p:nvSpPr>
        <p:spPr>
          <a:xfrm>
            <a:off x="695324" y="1814211"/>
            <a:ext cx="50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Lo que vemos</a:t>
            </a:r>
            <a:endParaRPr lang="es-ES_tradnl" sz="1400" dirty="0"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12723-0ADB-D028-A98D-C3AEF0E0DB40}"/>
              </a:ext>
            </a:extLst>
          </p:cNvPr>
          <p:cNvSpPr txBox="1"/>
          <p:nvPr/>
        </p:nvSpPr>
        <p:spPr>
          <a:xfrm>
            <a:off x="6672263" y="1814211"/>
            <a:ext cx="484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Lo que es</a:t>
            </a:r>
            <a:endParaRPr lang="es-ES_tradnl" sz="14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850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Lenguaje de Marcado de </a:t>
            </a:r>
            <a:r>
              <a:rPr lang="es-ES_tradnl" dirty="0" err="1"/>
              <a:t>HiperTexto</a:t>
            </a:r>
            <a:endParaRPr lang="es-ES_trad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HyperText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Markup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Languaje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s-ES_tradnl" dirty="0"/>
              <a:t>(HTML) 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BD64AA-5803-0BC6-A69F-A078E288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163239"/>
            <a:ext cx="5076825" cy="4110561"/>
          </a:xfrm>
        </p:spPr>
        <p:txBody>
          <a:bodyPr>
            <a:normAutofit lnSpcReduction="10000"/>
          </a:bodyPr>
          <a:lstStyle/>
          <a:p>
            <a:r>
              <a:rPr lang="es-ES_tradnl" sz="2000" dirty="0"/>
              <a:t>Hipertexto (</a:t>
            </a:r>
            <a:r>
              <a:rPr lang="es-ES_tradnl" sz="2000" i="1" dirty="0" err="1"/>
              <a:t>hypertext</a:t>
            </a:r>
            <a:r>
              <a:rPr lang="es-ES_tradnl" sz="2000" dirty="0"/>
              <a:t>) se refiere a enlaces que conectan </a:t>
            </a:r>
            <a:r>
              <a:rPr lang="es-ES_tradnl" sz="2000" dirty="0" err="1"/>
              <a:t>páginas</a:t>
            </a:r>
            <a:r>
              <a:rPr lang="es-ES_tradnl" sz="2000" dirty="0"/>
              <a:t> web entre sí, ya sea dentro de un </a:t>
            </a:r>
            <a:r>
              <a:rPr lang="es-ES_tradnl" sz="2000" dirty="0" err="1"/>
              <a:t>único</a:t>
            </a:r>
            <a:r>
              <a:rPr lang="es-ES_tradnl" sz="2000" dirty="0"/>
              <a:t> sitio web o entre sitios web. </a:t>
            </a:r>
          </a:p>
          <a:p>
            <a:endParaRPr lang="es-ES_tradnl" sz="2000" dirty="0"/>
          </a:p>
          <a:p>
            <a:r>
              <a:rPr lang="es-ES_tradnl" sz="2000" dirty="0"/>
              <a:t>HTML utiliza "marcado (</a:t>
            </a:r>
            <a:r>
              <a:rPr lang="es-ES_tradnl" sz="2000" dirty="0" err="1"/>
              <a:t>markup</a:t>
            </a:r>
            <a:r>
              <a:rPr lang="es-ES_tradnl" sz="2000" dirty="0"/>
              <a:t>)" para anotar contenido a mostrar en un navegador web. </a:t>
            </a:r>
          </a:p>
          <a:p>
            <a:endParaRPr lang="es-ES_tradnl" sz="2000" dirty="0"/>
          </a:p>
          <a:p>
            <a:r>
              <a:rPr lang="es-ES_tradnl" sz="2000" dirty="0"/>
              <a:t>El marcado HTML incluye </a:t>
            </a:r>
            <a:r>
              <a:rPr lang="es-ES_tradnl" sz="2000" i="1" dirty="0"/>
              <a:t>elementos</a:t>
            </a:r>
            <a:r>
              <a:rPr lang="es-ES_tradnl" sz="2000" dirty="0"/>
              <a:t> diferenciados por </a:t>
            </a:r>
            <a:r>
              <a:rPr lang="es-ES_tradnl" sz="2000" i="1" dirty="0"/>
              <a:t>etiquetas</a:t>
            </a:r>
            <a:r>
              <a:rPr lang="es-ES_tradnl" sz="2000" dirty="0"/>
              <a:t>, que consisten en el nombre del elemento rodeado por "&lt;" y "&gt;". </a:t>
            </a:r>
          </a:p>
          <a:p>
            <a:endParaRPr lang="es-ES_tradnl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69BE05-CB28-C147-3C83-D19A1985B3F0}"/>
              </a:ext>
            </a:extLst>
          </p:cNvPr>
          <p:cNvSpPr txBox="1">
            <a:spLocks/>
          </p:cNvSpPr>
          <p:nvPr/>
        </p:nvSpPr>
        <p:spPr>
          <a:xfrm>
            <a:off x="6719889" y="3694390"/>
            <a:ext cx="5076826" cy="3693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&lt;h1&gt; </a:t>
            </a:r>
            <a:r>
              <a:rPr lang="en-US" sz="2000" dirty="0">
                <a:latin typeface="Monaco" pitchFamily="2" charset="77"/>
                <a:cs typeface="Script MT Bold" panose="020F0502020204030204" pitchFamily="34" charset="0"/>
              </a:rPr>
              <a:t>¿</a:t>
            </a:r>
            <a:r>
              <a:rPr lang="en-US" sz="2000" dirty="0" err="1">
                <a:latin typeface="Monaco" pitchFamily="2" charset="77"/>
                <a:cs typeface="Script MT Bold" panose="020F0502020204030204" pitchFamily="34" charset="0"/>
              </a:rPr>
              <a:t>Qué</a:t>
            </a:r>
            <a:r>
              <a:rPr lang="en-US" sz="2000" dirty="0">
                <a:latin typeface="Monaco" pitchFamily="2" charset="77"/>
                <a:cs typeface="Script MT Bold" panose="020F0502020204030204" pitchFamily="34" charset="0"/>
              </a:rPr>
              <a:t> es un </a:t>
            </a:r>
            <a:r>
              <a:rPr lang="en-US" sz="2000" dirty="0" err="1">
                <a:latin typeface="Monaco" pitchFamily="2" charset="77"/>
                <a:cs typeface="Script MT Bold" panose="020F0502020204030204" pitchFamily="34" charset="0"/>
              </a:rPr>
              <a:t>elemento</a:t>
            </a:r>
            <a:r>
              <a:rPr lang="en-US" sz="2000" dirty="0">
                <a:latin typeface="Monaco" pitchFamily="2" charset="77"/>
                <a:cs typeface="Script MT Bold" panose="020F0502020204030204" pitchFamily="34" charset="0"/>
              </a:rPr>
              <a:t>? 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&lt;/h1&gt;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2DDF5-21CB-B3E2-BD0C-C630A209B75B}"/>
              </a:ext>
            </a:extLst>
          </p:cNvPr>
          <p:cNvSpPr txBox="1"/>
          <p:nvPr/>
        </p:nvSpPr>
        <p:spPr>
          <a:xfrm>
            <a:off x="8596926" y="2344222"/>
            <a:ext cx="1190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accent2"/>
                </a:solidFill>
                <a:latin typeface="Montserrat" pitchFamily="2" charset="77"/>
              </a:rPr>
              <a:t>etiqueta</a:t>
            </a:r>
            <a:endParaRPr lang="es-ES_tradnl" sz="1400" dirty="0">
              <a:solidFill>
                <a:schemeClr val="accent2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F79484-37F2-A2DC-E605-69F2193FDFD0}"/>
              </a:ext>
            </a:extLst>
          </p:cNvPr>
          <p:cNvSpPr txBox="1"/>
          <p:nvPr/>
        </p:nvSpPr>
        <p:spPr>
          <a:xfrm>
            <a:off x="8515365" y="3019306"/>
            <a:ext cx="14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Montserrat" pitchFamily="2" charset="77"/>
              </a:rPr>
              <a:t>hipertexto</a:t>
            </a:r>
            <a:endParaRPr lang="es-ES_tradnl" sz="1400" dirty="0"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F4F11E-D114-173F-0E05-B6514BBE89C6}"/>
              </a:ext>
            </a:extLst>
          </p:cNvPr>
          <p:cNvSpPr txBox="1"/>
          <p:nvPr/>
        </p:nvSpPr>
        <p:spPr>
          <a:xfrm>
            <a:off x="6833794" y="4284663"/>
            <a:ext cx="484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accent1"/>
                </a:solidFill>
                <a:latin typeface="Montserrat" pitchFamily="2" charset="77"/>
              </a:rPr>
              <a:t>elemento</a:t>
            </a:r>
            <a:endParaRPr lang="es-ES_tradnl" sz="1400" dirty="0">
              <a:solidFill>
                <a:schemeClr val="accent1"/>
              </a:solidFill>
              <a:latin typeface="Montserrat" pitchFamily="2" charset="77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0FE5F98-FBD3-EBC6-C62B-A5620289BB86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7092960" y="2528888"/>
            <a:ext cx="1503966" cy="1165502"/>
          </a:xfrm>
          <a:prstGeom prst="bentConnector3">
            <a:avLst>
              <a:gd name="adj1" fmla="val 100109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06B18EB-AB90-2FDB-8686-612C3D213F6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787913" y="2528888"/>
            <a:ext cx="1395902" cy="1165502"/>
          </a:xfrm>
          <a:prstGeom prst="bentConnector3">
            <a:avLst>
              <a:gd name="adj1" fmla="val 99669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106287-E804-D8A4-6DB7-7CE96AE75AB6}"/>
              </a:ext>
            </a:extLst>
          </p:cNvPr>
          <p:cNvCxnSpPr>
            <a:cxnSpLocks/>
          </p:cNvCxnSpPr>
          <p:nvPr/>
        </p:nvCxnSpPr>
        <p:spPr>
          <a:xfrm>
            <a:off x="9256319" y="3388638"/>
            <a:ext cx="3967" cy="30575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ight Brace 23">
            <a:extLst>
              <a:ext uri="{FF2B5EF4-FFF2-40B4-BE49-F238E27FC236}">
                <a16:creationId xmlns:a16="http://schemas.microsoft.com/office/drawing/2014/main" id="{F7AD403B-BB8C-1D13-6AB5-E0E85A96B196}"/>
              </a:ext>
            </a:extLst>
          </p:cNvPr>
          <p:cNvSpPr/>
          <p:nvPr/>
        </p:nvSpPr>
        <p:spPr>
          <a:xfrm rot="5400000">
            <a:off x="9041061" y="2149848"/>
            <a:ext cx="194652" cy="4090855"/>
          </a:xfrm>
          <a:prstGeom prst="rightBrace">
            <a:avLst>
              <a:gd name="adj1" fmla="val 8333"/>
              <a:gd name="adj2" fmla="val 47263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719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Modelo</a:t>
            </a:r>
            <a:r>
              <a:rPr lang="en-US" sz="3600" dirty="0"/>
              <a:t> de </a:t>
            </a:r>
            <a:r>
              <a:rPr lang="en-US" sz="3600" dirty="0" err="1"/>
              <a:t>Objetos</a:t>
            </a:r>
            <a:r>
              <a:rPr lang="en-US" sz="3600" dirty="0"/>
              <a:t> de </a:t>
            </a:r>
            <a:r>
              <a:rPr lang="en-US" sz="3600" dirty="0" err="1"/>
              <a:t>Documento</a:t>
            </a:r>
            <a:endParaRPr lang="es-ES_trad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Document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s-E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Object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s-E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Model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(DOM)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D70A0A0-999B-9781-C9CF-B4C136A6DB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325" y="2113014"/>
            <a:ext cx="5215058" cy="41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03F034-717B-78FD-BF7C-A6AB5613EA35}"/>
              </a:ext>
            </a:extLst>
          </p:cNvPr>
          <p:cNvSpPr txBox="1"/>
          <p:nvPr/>
        </p:nvSpPr>
        <p:spPr>
          <a:xfrm>
            <a:off x="6325141" y="2150648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21750-8E63-A07A-A0CC-114BB6CD2E4A}"/>
              </a:ext>
            </a:extLst>
          </p:cNvPr>
          <p:cNvSpPr txBox="1"/>
          <p:nvPr/>
        </p:nvSpPr>
        <p:spPr>
          <a:xfrm>
            <a:off x="6361653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022C9-26F0-ED8A-0170-C1DBCDFA3582}"/>
              </a:ext>
            </a:extLst>
          </p:cNvPr>
          <p:cNvSpPr txBox="1"/>
          <p:nvPr/>
        </p:nvSpPr>
        <p:spPr>
          <a:xfrm>
            <a:off x="8982933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33D09-DC9F-7495-6773-7DE0F9E52345}"/>
              </a:ext>
            </a:extLst>
          </p:cNvPr>
          <p:cNvSpPr txBox="1"/>
          <p:nvPr/>
        </p:nvSpPr>
        <p:spPr>
          <a:xfrm>
            <a:off x="6361653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FBBA07-08A8-CD1C-885F-DB9A90714A46}"/>
              </a:ext>
            </a:extLst>
          </p:cNvPr>
          <p:cNvSpPr txBox="1"/>
          <p:nvPr/>
        </p:nvSpPr>
        <p:spPr>
          <a:xfrm>
            <a:off x="7660101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9B829-E8C3-11DF-099E-FA7F4BCF99C2}"/>
              </a:ext>
            </a:extLst>
          </p:cNvPr>
          <p:cNvSpPr txBox="1"/>
          <p:nvPr/>
        </p:nvSpPr>
        <p:spPr>
          <a:xfrm>
            <a:off x="8954041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313ACE-F2CE-2817-CDED-AFDD55AA8F57}"/>
              </a:ext>
            </a:extLst>
          </p:cNvPr>
          <p:cNvSpPr txBox="1"/>
          <p:nvPr/>
        </p:nvSpPr>
        <p:spPr>
          <a:xfrm>
            <a:off x="10263093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9593C-3C82-A658-0923-40971099E480}"/>
              </a:ext>
            </a:extLst>
          </p:cNvPr>
          <p:cNvSpPr txBox="1"/>
          <p:nvPr/>
        </p:nvSpPr>
        <p:spPr>
          <a:xfrm>
            <a:off x="11058621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BBC6F1-C62E-CE72-418F-18EC11D37B15}"/>
              </a:ext>
            </a:extLst>
          </p:cNvPr>
          <p:cNvSpPr txBox="1"/>
          <p:nvPr/>
        </p:nvSpPr>
        <p:spPr>
          <a:xfrm>
            <a:off x="10502361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D12406-187F-F471-BCDF-E1FB1960BECD}"/>
              </a:ext>
            </a:extLst>
          </p:cNvPr>
          <p:cNvSpPr txBox="1"/>
          <p:nvPr/>
        </p:nvSpPr>
        <p:spPr>
          <a:xfrm>
            <a:off x="9336501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0E213-B6C1-EC89-B720-40FD0E727A43}"/>
              </a:ext>
            </a:extLst>
          </p:cNvPr>
          <p:cNvSpPr txBox="1"/>
          <p:nvPr/>
        </p:nvSpPr>
        <p:spPr>
          <a:xfrm>
            <a:off x="9946101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063B26A-2DE7-065A-2F45-104875D33EB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7829614" y="2319689"/>
            <a:ext cx="954914" cy="12939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79EF4BFA-FBF3-1CF2-41A2-AD376C1A5E52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16200000" flipH="1">
            <a:off x="9140254" y="2302989"/>
            <a:ext cx="954914" cy="13273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FAAF43D-19F8-4C31-FA7E-E1293281E509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rot="5400000">
            <a:off x="6859556" y="3937039"/>
            <a:ext cx="954914" cy="6461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ED423F9A-730F-C141-8B15-755F316F2BEF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7508780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A6D95963-05AA-F0EA-1B75-B3B7EC28F1A9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9466390" y="3922593"/>
            <a:ext cx="954914" cy="67506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7BC7B6-F71B-018C-B65D-EED3479EC18A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rot="16200000" flipH="1">
            <a:off x="10120916" y="3943135"/>
            <a:ext cx="954914" cy="6339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505679E-5A51-A746-98BC-9E36443B0FF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16200000" flipH="1">
            <a:off x="10649744" y="5341759"/>
            <a:ext cx="954915" cy="4236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025F2D30-8BB7-392C-7133-A7AD33095941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rot="5400000">
            <a:off x="10371614" y="5487301"/>
            <a:ext cx="954915" cy="132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76307E19-114F-DBD9-D358-12EEDDBF2CF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5400000">
            <a:off x="10093484" y="5209171"/>
            <a:ext cx="954915" cy="68884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C5C85F28-D696-CCB1-39B9-EAAA66B2C2F6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rot="16200000" flipH="1">
            <a:off x="9134158" y="5548293"/>
            <a:ext cx="954915" cy="106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8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Modelo</a:t>
            </a:r>
            <a:r>
              <a:rPr lang="en-US" sz="3600" dirty="0"/>
              <a:t> de </a:t>
            </a:r>
            <a:r>
              <a:rPr lang="en-US" sz="3600" dirty="0" err="1"/>
              <a:t>Objetos</a:t>
            </a:r>
            <a:r>
              <a:rPr lang="en-US" sz="3600" dirty="0"/>
              <a:t> de </a:t>
            </a:r>
            <a:r>
              <a:rPr lang="en-US" sz="3600" dirty="0" err="1"/>
              <a:t>Documento</a:t>
            </a:r>
            <a:endParaRPr lang="es-ES_trad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Document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s-E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Object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s-ES" sz="1800" dirty="0" err="1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Model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(DOM)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3F034-717B-78FD-BF7C-A6AB5613EA35}"/>
              </a:ext>
            </a:extLst>
          </p:cNvPr>
          <p:cNvSpPr txBox="1"/>
          <p:nvPr/>
        </p:nvSpPr>
        <p:spPr>
          <a:xfrm>
            <a:off x="5604914" y="2150648"/>
            <a:ext cx="945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&lt;html&gt;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21750-8E63-A07A-A0CC-114BB6CD2E4A}"/>
              </a:ext>
            </a:extLst>
          </p:cNvPr>
          <p:cNvSpPr txBox="1"/>
          <p:nvPr/>
        </p:nvSpPr>
        <p:spPr>
          <a:xfrm>
            <a:off x="3485356" y="3444116"/>
            <a:ext cx="2596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&lt;head&gt;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3022C9-26F0-ED8A-0170-C1DBCDFA3582}"/>
              </a:ext>
            </a:extLst>
          </p:cNvPr>
          <p:cNvSpPr txBox="1"/>
          <p:nvPr/>
        </p:nvSpPr>
        <p:spPr>
          <a:xfrm>
            <a:off x="6904477" y="3450187"/>
            <a:ext cx="1001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&lt;body&gt;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433D09-DC9F-7495-6773-7DE0F9E52345}"/>
              </a:ext>
            </a:extLst>
          </p:cNvPr>
          <p:cNvSpPr txBox="1"/>
          <p:nvPr/>
        </p:nvSpPr>
        <p:spPr>
          <a:xfrm>
            <a:off x="3485356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&lt;title&gt;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FBBA07-08A8-CD1C-885F-DB9A90714A46}"/>
              </a:ext>
            </a:extLst>
          </p:cNvPr>
          <p:cNvSpPr txBox="1"/>
          <p:nvPr/>
        </p:nvSpPr>
        <p:spPr>
          <a:xfrm>
            <a:off x="4783804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&lt;link&gt;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F9B829-E8C3-11DF-099E-FA7F4BCF99C2}"/>
              </a:ext>
            </a:extLst>
          </p:cNvPr>
          <p:cNvSpPr txBox="1"/>
          <p:nvPr/>
        </p:nvSpPr>
        <p:spPr>
          <a:xfrm>
            <a:off x="6077744" y="4737584"/>
            <a:ext cx="130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&lt;h1&gt;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313ACE-F2CE-2817-CDED-AFDD55AA8F57}"/>
              </a:ext>
            </a:extLst>
          </p:cNvPr>
          <p:cNvSpPr txBox="1"/>
          <p:nvPr/>
        </p:nvSpPr>
        <p:spPr>
          <a:xfrm>
            <a:off x="7634059" y="4737584"/>
            <a:ext cx="81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&lt;nav&gt;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9593C-3C82-A658-0923-40971099E480}"/>
              </a:ext>
            </a:extLst>
          </p:cNvPr>
          <p:cNvSpPr txBox="1"/>
          <p:nvPr/>
        </p:nvSpPr>
        <p:spPr>
          <a:xfrm>
            <a:off x="8182324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BBC6F1-C62E-CE72-418F-18EC11D37B15}"/>
              </a:ext>
            </a:extLst>
          </p:cNvPr>
          <p:cNvSpPr txBox="1"/>
          <p:nvPr/>
        </p:nvSpPr>
        <p:spPr>
          <a:xfrm>
            <a:off x="7626064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D12406-187F-F471-BCDF-E1FB1960BECD}"/>
              </a:ext>
            </a:extLst>
          </p:cNvPr>
          <p:cNvSpPr txBox="1"/>
          <p:nvPr/>
        </p:nvSpPr>
        <p:spPr>
          <a:xfrm>
            <a:off x="6460204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0E213-B6C1-EC89-B720-40FD0E727A43}"/>
              </a:ext>
            </a:extLst>
          </p:cNvPr>
          <p:cNvSpPr txBox="1"/>
          <p:nvPr/>
        </p:nvSpPr>
        <p:spPr>
          <a:xfrm>
            <a:off x="7069804" y="6031053"/>
            <a:ext cx="560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23215F"/>
                </a:solidFill>
                <a:latin typeface="Monaco" pitchFamily="2" charset="77"/>
                <a:ea typeface="Fira Sans" panose="020B0503050000020004" pitchFamily="34" charset="0"/>
              </a:rPr>
              <a:t>&lt;a&gt;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F063B26A-2DE7-065A-2F45-104875D33EB6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4953318" y="2319689"/>
            <a:ext cx="954914" cy="12939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79EF4BFA-FBF3-1CF2-41A2-AD376C1A5E52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16200000" flipH="1">
            <a:off x="6260923" y="2306024"/>
            <a:ext cx="960985" cy="13273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FAAF43D-19F8-4C31-FA7E-E1293281E509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 rot="5400000">
            <a:off x="3983259" y="3937039"/>
            <a:ext cx="954914" cy="64617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ED423F9A-730F-C141-8B15-755F316F2BEF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 rot="16200000" flipH="1">
            <a:off x="4632483" y="3933991"/>
            <a:ext cx="954914" cy="6522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A6D95963-05AA-F0EA-1B75-B3B7EC28F1A9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5400000">
            <a:off x="6593130" y="3925628"/>
            <a:ext cx="948843" cy="67506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B7BC7B6-F71B-018C-B65D-EED3479EC18A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rot="16200000" flipH="1">
            <a:off x="7247656" y="3946170"/>
            <a:ext cx="948843" cy="6339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505679E-5A51-A746-98BC-9E36443B0FF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16200000" flipH="1">
            <a:off x="7773447" y="5341759"/>
            <a:ext cx="954915" cy="4236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025F2D30-8BB7-392C-7133-A7AD33095941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 rot="5400000">
            <a:off x="7495318" y="5487301"/>
            <a:ext cx="954915" cy="1325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76307E19-114F-DBD9-D358-12EEDDBF2CF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5400000">
            <a:off x="7217188" y="5209171"/>
            <a:ext cx="954915" cy="6888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C5C85F28-D696-CCB1-39B9-EAAA66B2C2F6}"/>
              </a:ext>
            </a:extLst>
          </p:cNvPr>
          <p:cNvCxnSpPr>
            <a:cxnSpLocks/>
            <a:stCxn id="20" idx="2"/>
            <a:endCxn id="26" idx="0"/>
          </p:cNvCxnSpPr>
          <p:nvPr/>
        </p:nvCxnSpPr>
        <p:spPr>
          <a:xfrm rot="16200000" flipH="1">
            <a:off x="6257861" y="5548293"/>
            <a:ext cx="954915" cy="106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D3022F-CCE4-6F62-7F73-68D1A4115EC6}"/>
              </a:ext>
            </a:extLst>
          </p:cNvPr>
          <p:cNvSpPr txBox="1"/>
          <p:nvPr/>
        </p:nvSpPr>
        <p:spPr>
          <a:xfrm>
            <a:off x="1703387" y="2166037"/>
            <a:ext cx="2016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>
                <a:latin typeface="Montserrat" pitchFamily="2" charset="77"/>
                <a:ea typeface="Fira Sans" panose="020B0503050000020004" pitchFamily="34" charset="0"/>
              </a:rPr>
              <a:t>Nodo</a:t>
            </a:r>
            <a:r>
              <a:rPr lang="en-US" sz="1400" dirty="0">
                <a:latin typeface="Montserrat" pitchFamily="2" charset="77"/>
                <a:ea typeface="Fira Sans" panose="020B0503050000020004" pitchFamily="34" charset="0"/>
              </a:rPr>
              <a:t> </a:t>
            </a:r>
            <a:r>
              <a:rPr lang="en-US" sz="1400" dirty="0" err="1">
                <a:latin typeface="Montserrat" pitchFamily="2" charset="77"/>
                <a:ea typeface="Fira Sans" panose="020B0503050000020004" pitchFamily="34" charset="0"/>
              </a:rPr>
              <a:t>Raíz</a:t>
            </a:r>
            <a:endParaRPr lang="en-US" sz="1400" dirty="0">
              <a:latin typeface="Montserrat" pitchFamily="2" charset="77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FD2EE8-64F8-3165-5960-5F48C641A6D1}"/>
              </a:ext>
            </a:extLst>
          </p:cNvPr>
          <p:cNvSpPr txBox="1"/>
          <p:nvPr/>
        </p:nvSpPr>
        <p:spPr>
          <a:xfrm>
            <a:off x="9641421" y="4752973"/>
            <a:ext cx="137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ontserrat" pitchFamily="2" charset="77"/>
                <a:ea typeface="Fira Sans" panose="020B0503050000020004" pitchFamily="34" charset="0"/>
              </a:rPr>
              <a:t>Nodo</a:t>
            </a:r>
            <a:r>
              <a:rPr lang="en-US" sz="1400" dirty="0">
                <a:latin typeface="Montserrat" pitchFamily="2" charset="77"/>
                <a:ea typeface="Fira Sans" panose="020B0503050000020004" pitchFamily="34" charset="0"/>
              </a:rPr>
              <a:t> </a:t>
            </a:r>
            <a:r>
              <a:rPr lang="en-US" sz="1400" dirty="0" err="1">
                <a:latin typeface="Montserrat" pitchFamily="2" charset="77"/>
                <a:ea typeface="Fira Sans" panose="020B0503050000020004" pitchFamily="34" charset="0"/>
              </a:rPr>
              <a:t>Hijo</a:t>
            </a:r>
            <a:endParaRPr lang="en-US" sz="1400" dirty="0">
              <a:latin typeface="Montserrat" pitchFamily="2" charset="77"/>
              <a:ea typeface="Fira Sans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35E81-74EB-6126-1212-04120DB3EC50}"/>
              </a:ext>
            </a:extLst>
          </p:cNvPr>
          <p:cNvSpPr txBox="1"/>
          <p:nvPr/>
        </p:nvSpPr>
        <p:spPr>
          <a:xfrm>
            <a:off x="9659938" y="3465576"/>
            <a:ext cx="129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ontserrat" pitchFamily="2" charset="77"/>
                <a:ea typeface="Fira Sans" panose="020B0503050000020004" pitchFamily="34" charset="0"/>
              </a:rPr>
              <a:t>Nodo</a:t>
            </a:r>
            <a:r>
              <a:rPr lang="en-US" sz="1400" dirty="0">
                <a:latin typeface="Montserrat" pitchFamily="2" charset="77"/>
                <a:ea typeface="Fira Sans" panose="020B0503050000020004" pitchFamily="34" charset="0"/>
              </a:rPr>
              <a:t> Padre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B9053-3AD0-5932-B53F-E09CF0D3DADC}"/>
              </a:ext>
            </a:extLst>
          </p:cNvPr>
          <p:cNvSpPr txBox="1"/>
          <p:nvPr/>
        </p:nvSpPr>
        <p:spPr>
          <a:xfrm>
            <a:off x="3553175" y="6039219"/>
            <a:ext cx="2474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Montserrat" pitchFamily="2" charset="77"/>
                <a:ea typeface="Fira Sans" panose="020B0503050000020004" pitchFamily="34" charset="0"/>
              </a:rPr>
              <a:t>Nodos</a:t>
            </a:r>
            <a:r>
              <a:rPr lang="en-US" sz="1400" dirty="0">
                <a:latin typeface="Montserrat" pitchFamily="2" charset="77"/>
                <a:ea typeface="Fira Sans" panose="020B0503050000020004" pitchFamily="34" charset="0"/>
              </a:rPr>
              <a:t> Hermanos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411EE-D423-E217-1204-51349B13776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3719512" y="2319925"/>
            <a:ext cx="1885402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90C347-6657-6E4D-66BC-AC039358211C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 flipV="1">
            <a:off x="7905692" y="3619464"/>
            <a:ext cx="1754246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85EE2D-608C-62A5-C2C4-6F878A632EFE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flipH="1" flipV="1">
            <a:off x="8444078" y="4906861"/>
            <a:ext cx="1197343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EA1F91-EDCF-43EC-9A03-91BC8566ABF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150519" y="5115082"/>
            <a:ext cx="640112" cy="9241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A8FA57-8C5A-5978-262A-BA818FA548A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790631" y="5115082"/>
            <a:ext cx="658336" cy="92413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3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17795-6417-3C68-654C-C11F12C3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/>
              <a:t>Atributos</a:t>
            </a:r>
            <a:r>
              <a:rPr lang="en-US" sz="3600" dirty="0"/>
              <a:t> de HTML</a:t>
            </a:r>
            <a:endParaRPr lang="es-ES_trad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2830DD-EF4B-9E8E-0A93-41FA9EB6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r.rosado@tec.mx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63044C-0F23-A1BE-2B5A-D2FE344B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A576D4-901F-28FD-7C8C-0C2B524C02A2}"/>
              </a:ext>
            </a:extLst>
          </p:cNvPr>
          <p:cNvSpPr txBox="1"/>
          <p:nvPr/>
        </p:nvSpPr>
        <p:spPr>
          <a:xfrm>
            <a:off x="695324" y="1114981"/>
            <a:ext cx="10837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HTML </a:t>
            </a:r>
            <a:endParaRPr lang="en-US" sz="1800" dirty="0">
              <a:solidFill>
                <a:schemeClr val="bg2">
                  <a:lumMod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C07613-EB8E-5AB8-FA14-8792D8AA912F}"/>
              </a:ext>
            </a:extLst>
          </p:cNvPr>
          <p:cNvSpPr txBox="1">
            <a:spLocks/>
          </p:cNvSpPr>
          <p:nvPr/>
        </p:nvSpPr>
        <p:spPr>
          <a:xfrm>
            <a:off x="2604293" y="3064016"/>
            <a:ext cx="10152063" cy="222363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&lt;h1 id=“</a:t>
            </a:r>
            <a:r>
              <a:rPr lang="en-US" sz="2000" dirty="0" err="1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ejemplo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” class=“bueno” style=“</a:t>
            </a:r>
            <a:r>
              <a:rPr lang="en-US" sz="2000" dirty="0" err="1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font:Montserrat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”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href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=“https://www.w3schools.com/html/</a:t>
            </a:r>
            <a:r>
              <a:rPr lang="en-US" sz="2000" dirty="0" err="1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html_attributes.asp</a:t>
            </a:r>
            <a:r>
              <a:rPr lang="en-US" sz="2000" dirty="0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”&gt; 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  <a:cs typeface="Script MT Bold" panose="020F050202020403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  <a:cs typeface="Script MT Bold" panose="020F0502020204030204" pitchFamily="34" charset="0"/>
              </a:rPr>
              <a:t>	</a:t>
            </a:r>
            <a:r>
              <a:rPr lang="en-US" sz="2000" dirty="0" err="1">
                <a:cs typeface="Script MT Bold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</a:t>
            </a:r>
            <a:r>
              <a:rPr lang="en-US" sz="2000" dirty="0">
                <a:cs typeface="Script MT Bold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US" sz="2000" dirty="0">
              <a:cs typeface="Script MT Bold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  <a:latin typeface="Monaco" pitchFamily="2" charset="77"/>
                <a:cs typeface="Script MT Bold" panose="020F0502020204030204" pitchFamily="34" charset="0"/>
              </a:rPr>
              <a:t>&lt;/h1&gt;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9E006-188C-15A4-B783-A44832FF7FB3}"/>
              </a:ext>
            </a:extLst>
          </p:cNvPr>
          <p:cNvSpPr txBox="1"/>
          <p:nvPr/>
        </p:nvSpPr>
        <p:spPr>
          <a:xfrm>
            <a:off x="2730530" y="2487435"/>
            <a:ext cx="190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Montserrat" pitchFamily="2" charset="77"/>
                <a:ea typeface="Fira Sans" panose="020B0503050000020004" pitchFamily="34" charset="0"/>
              </a:rPr>
              <a:t>Identificador</a:t>
            </a:r>
            <a:r>
              <a:rPr lang="en-US" sz="1200" dirty="0">
                <a:latin typeface="Montserrat" pitchFamily="2" charset="77"/>
                <a:ea typeface="Fira Sans" panose="020B0503050000020004" pitchFamily="34" charset="0"/>
              </a:rPr>
              <a:t> </a:t>
            </a:r>
            <a:r>
              <a:rPr lang="en-US" sz="1200" dirty="0" err="1">
                <a:latin typeface="Montserrat" pitchFamily="2" charset="77"/>
                <a:ea typeface="Fira Sans" panose="020B0503050000020004" pitchFamily="34" charset="0"/>
              </a:rPr>
              <a:t>único</a:t>
            </a:r>
            <a:endParaRPr lang="en-US" sz="1200" dirty="0">
              <a:latin typeface="Montserrat" pitchFamily="2" charset="77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D565A6-8986-0D76-1ABE-4D503F9FBF2C}"/>
              </a:ext>
            </a:extLst>
          </p:cNvPr>
          <p:cNvSpPr txBox="1"/>
          <p:nvPr/>
        </p:nvSpPr>
        <p:spPr>
          <a:xfrm>
            <a:off x="5237385" y="2485982"/>
            <a:ext cx="1787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Montserrat" pitchFamily="2" charset="77"/>
                <a:ea typeface="Fira Sans" panose="020B0503050000020004" pitchFamily="34" charset="0"/>
              </a:rPr>
              <a:t>Clase</a:t>
            </a:r>
            <a:r>
              <a:rPr lang="en-US" sz="1200" dirty="0">
                <a:latin typeface="Montserrat" pitchFamily="2" charset="77"/>
                <a:ea typeface="Fira Sans" panose="020B0503050000020004" pitchFamily="34" charset="0"/>
              </a:rPr>
              <a:t> para </a:t>
            </a:r>
            <a:r>
              <a:rPr lang="en-US" sz="1200" dirty="0" err="1">
                <a:latin typeface="Montserrat" pitchFamily="2" charset="77"/>
                <a:ea typeface="Fira Sans" panose="020B0503050000020004" pitchFamily="34" charset="0"/>
              </a:rPr>
              <a:t>grupos</a:t>
            </a:r>
            <a:endParaRPr lang="en-US" sz="1200" dirty="0">
              <a:latin typeface="Montserrat" pitchFamily="2" charset="77"/>
              <a:ea typeface="Fira Sans" panose="020B05030500000200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B37A4A-C256-D210-E170-8F6048B557EE}"/>
              </a:ext>
            </a:extLst>
          </p:cNvPr>
          <p:cNvSpPr txBox="1"/>
          <p:nvPr/>
        </p:nvSpPr>
        <p:spPr>
          <a:xfrm>
            <a:off x="7463594" y="2505763"/>
            <a:ext cx="161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Montserrat" pitchFamily="2" charset="77"/>
                <a:ea typeface="Fira Sans" panose="020B0503050000020004" pitchFamily="34" charset="0"/>
              </a:rPr>
              <a:t>Estilo</a:t>
            </a:r>
            <a:endParaRPr lang="en-US" sz="1200" dirty="0">
              <a:latin typeface="Montserrat" pitchFamily="2" charset="77"/>
              <a:ea typeface="Fira Sans" panose="020B05030500000200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56CE3E6-5F12-FC33-0A43-E95701DBCBA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684618" y="2764434"/>
            <a:ext cx="0" cy="2327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62CED87-4FA7-63F1-0294-6CEC677D701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130957" y="2762981"/>
            <a:ext cx="0" cy="234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B2B8AE-975B-EA22-1200-76288272DDD2}"/>
              </a:ext>
            </a:extLst>
          </p:cNvPr>
          <p:cNvCxnSpPr>
            <a:cxnSpLocks/>
          </p:cNvCxnSpPr>
          <p:nvPr/>
        </p:nvCxnSpPr>
        <p:spPr>
          <a:xfrm>
            <a:off x="8267044" y="2772140"/>
            <a:ext cx="0" cy="2342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8A5B350-ED0C-FECB-5A50-27E9D6F4BB34}"/>
              </a:ext>
            </a:extLst>
          </p:cNvPr>
          <p:cNvSpPr txBox="1"/>
          <p:nvPr/>
        </p:nvSpPr>
        <p:spPr>
          <a:xfrm>
            <a:off x="700479" y="3473585"/>
            <a:ext cx="1211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Montserrat" pitchFamily="2" charset="77"/>
                <a:ea typeface="Fira Sans" panose="020B0503050000020004" pitchFamily="34" charset="0"/>
              </a:rPr>
              <a:t>Hypervínculo</a:t>
            </a:r>
            <a:endParaRPr lang="en-US" sz="1200" dirty="0">
              <a:latin typeface="Montserrat" pitchFamily="2" charset="77"/>
              <a:ea typeface="Fira Sans" panose="020B0503050000020004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6A3B215-6EE2-8D21-4E78-D24818D263E0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911674" y="3612085"/>
            <a:ext cx="69261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61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84CD-BAEC-040E-96F3-30D6E0F4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La Triada del Diseño Web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1B98D-7D04-320A-60EB-C556F80BA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r.rosado@tec.mx</a:t>
            </a:r>
            <a:endParaRPr lang="es-E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41155-2243-BFC8-80A5-98CB9FB7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6" name="Picture 6" descr="Human Body Circulatory System Anatomy Illustration - Html Css Js Skeleton,  HD Png Download - kindpng">
            <a:extLst>
              <a:ext uri="{FF2B5EF4-FFF2-40B4-BE49-F238E27FC236}">
                <a16:creationId xmlns:a16="http://schemas.microsoft.com/office/drawing/2014/main" id="{255B4C6D-426A-CFF5-3484-61C61E2C7D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3990" y="2781647"/>
            <a:ext cx="5174398" cy="373639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10" descr="Html Logo Vectors Free Download">
            <a:extLst>
              <a:ext uri="{FF2B5EF4-FFF2-40B4-BE49-F238E27FC236}">
                <a16:creationId xmlns:a16="http://schemas.microsoft.com/office/drawing/2014/main" id="{8C28DF69-B91B-6407-3D08-004B0741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704" y="1801091"/>
            <a:ext cx="772593" cy="108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Logo de CSS: la historia y el significado del logotipo, la marca y el  símbolo. | png, vector">
            <a:extLst>
              <a:ext uri="{FF2B5EF4-FFF2-40B4-BE49-F238E27FC236}">
                <a16:creationId xmlns:a16="http://schemas.microsoft.com/office/drawing/2014/main" id="{351520DB-8D51-3D0E-2C5C-36A776189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167" y="1799504"/>
            <a:ext cx="1920399" cy="108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13F3B91F-00FC-43C1-BF2C-DE6CF0BCE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531" y="1797656"/>
            <a:ext cx="772593" cy="10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62018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Custom 9">
      <a:dk1>
        <a:srgbClr val="212121"/>
      </a:dk1>
      <a:lt1>
        <a:srgbClr val="FAFAFA"/>
      </a:lt1>
      <a:dk2>
        <a:srgbClr val="575757"/>
      </a:dk2>
      <a:lt2>
        <a:srgbClr val="E5E4E4"/>
      </a:lt2>
      <a:accent1>
        <a:srgbClr val="B6171A"/>
      </a:accent1>
      <a:accent2>
        <a:srgbClr val="005CB9"/>
      </a:accent2>
      <a:accent3>
        <a:srgbClr val="E01B5D"/>
      </a:accent3>
      <a:accent4>
        <a:srgbClr val="D2302F"/>
      </a:accent4>
      <a:accent5>
        <a:srgbClr val="868382"/>
      </a:accent5>
      <a:accent6>
        <a:srgbClr val="202020"/>
      </a:accent6>
      <a:hlink>
        <a:srgbClr val="ECECEC"/>
      </a:hlink>
      <a:folHlink>
        <a:srgbClr val="807C7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1850</TotalTime>
  <Words>1428</Words>
  <Application>Microsoft Macintosh PowerPoint</Application>
  <PresentationFormat>Widescreen</PresentationFormat>
  <Paragraphs>352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Monaco</vt:lpstr>
      <vt:lpstr>Montserrat</vt:lpstr>
      <vt:lpstr>Montserrat Medium</vt:lpstr>
      <vt:lpstr>Trebuchet MS</vt:lpstr>
      <vt:lpstr>Berlin</vt:lpstr>
      <vt:lpstr>Introducción a Raspado Web (webscraping)</vt:lpstr>
      <vt:lpstr>Hypertext Transfer Protocol (HTTP)</vt:lpstr>
      <vt:lpstr>Hypertext Transfer Protocol (HTTP)</vt:lpstr>
      <vt:lpstr>Lenguaje de Marcado de HiperTexto</vt:lpstr>
      <vt:lpstr>Lenguaje de Marcado de HiperTexto</vt:lpstr>
      <vt:lpstr>Modelo de Objetos de Documento</vt:lpstr>
      <vt:lpstr>Modelo de Objetos de Documento</vt:lpstr>
      <vt:lpstr>Atributos de HTML</vt:lpstr>
      <vt:lpstr>La Triada del Diseño Web</vt:lpstr>
      <vt:lpstr>Hoja de Estilos en Cascada</vt:lpstr>
      <vt:lpstr>Hoja de Estilos en Cascada</vt:lpstr>
      <vt:lpstr>Hoja de Estilos en Cascada</vt:lpstr>
      <vt:lpstr>Hoja de Estilos en Cascada</vt:lpstr>
      <vt:lpstr>Hoja de Estilos en Cascada</vt:lpstr>
      <vt:lpstr>Hoja de Estilos en Cascada</vt:lpstr>
      <vt:lpstr>JavaScript</vt:lpstr>
      <vt:lpstr>Petición - Respuesta</vt:lpstr>
      <vt:lpstr>Peticiónes en HTTP</vt:lpstr>
      <vt:lpstr>Respuestas en HTTP</vt:lpstr>
      <vt:lpstr>Navegación Web</vt:lpstr>
      <vt:lpstr>Raspado Web</vt:lpstr>
      <vt:lpstr>Rastreo Web</vt:lpstr>
      <vt:lpstr>Lenguaje de Ruta XML</vt:lpstr>
      <vt:lpstr>Lenguaje de Ruta XML</vt:lpstr>
      <vt:lpstr>Lenguaje de Ruta XML</vt:lpstr>
      <vt:lpstr>Lenguaje de Ruta XML</vt:lpstr>
      <vt:lpstr>Lenguaje de Ruta XML</vt:lpstr>
      <vt:lpstr>¡Gracias por tu atención!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Licenciatura en Gobierno y Transformación Pública (LTP)</dc:title>
  <dc:creator>René Rosado González</dc:creator>
  <cp:lastModifiedBy>René Rosado González</cp:lastModifiedBy>
  <cp:revision>33</cp:revision>
  <dcterms:created xsi:type="dcterms:W3CDTF">2022-03-10T19:08:19Z</dcterms:created>
  <dcterms:modified xsi:type="dcterms:W3CDTF">2022-08-09T13:30:33Z</dcterms:modified>
</cp:coreProperties>
</file>